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9" r:id="rId2"/>
    <p:sldId id="260" r:id="rId3"/>
    <p:sldId id="261" r:id="rId4"/>
    <p:sldId id="262" r:id="rId5"/>
    <p:sldId id="264" r:id="rId6"/>
    <p:sldId id="333" r:id="rId7"/>
    <p:sldId id="263" r:id="rId8"/>
    <p:sldId id="265" r:id="rId9"/>
    <p:sldId id="266" r:id="rId10"/>
    <p:sldId id="273" r:id="rId11"/>
    <p:sldId id="310" r:id="rId12"/>
    <p:sldId id="309" r:id="rId13"/>
    <p:sldId id="268" r:id="rId14"/>
    <p:sldId id="275" r:id="rId15"/>
    <p:sldId id="269" r:id="rId16"/>
    <p:sldId id="276" r:id="rId17"/>
    <p:sldId id="270" r:id="rId18"/>
    <p:sldId id="277" r:id="rId19"/>
    <p:sldId id="271" r:id="rId20"/>
    <p:sldId id="278" r:id="rId21"/>
    <p:sldId id="272" r:id="rId22"/>
    <p:sldId id="279" r:id="rId23"/>
    <p:sldId id="280" r:id="rId24"/>
    <p:sldId id="281" r:id="rId25"/>
    <p:sldId id="282" r:id="rId26"/>
    <p:sldId id="283" r:id="rId27"/>
    <p:sldId id="284" r:id="rId28"/>
    <p:sldId id="285" r:id="rId29"/>
    <p:sldId id="286" r:id="rId30"/>
    <p:sldId id="287" r:id="rId31"/>
    <p:sldId id="344" r:id="rId32"/>
    <p:sldId id="345" r:id="rId33"/>
    <p:sldId id="346" r:id="rId34"/>
    <p:sldId id="347" r:id="rId35"/>
    <p:sldId id="355" r:id="rId36"/>
    <p:sldId id="298" r:id="rId37"/>
    <p:sldId id="349" r:id="rId38"/>
    <p:sldId id="299" r:id="rId39"/>
    <p:sldId id="327" r:id="rId40"/>
    <p:sldId id="326" r:id="rId41"/>
    <p:sldId id="303" r:id="rId42"/>
    <p:sldId id="302" r:id="rId43"/>
    <p:sldId id="304" r:id="rId44"/>
    <p:sldId id="350" r:id="rId45"/>
    <p:sldId id="351" r:id="rId46"/>
    <p:sldId id="352" r:id="rId47"/>
    <p:sldId id="353" r:id="rId48"/>
    <p:sldId id="354" r:id="rId49"/>
    <p:sldId id="288" r:id="rId50"/>
    <p:sldId id="348" r:id="rId51"/>
    <p:sldId id="289" r:id="rId52"/>
    <p:sldId id="339" r:id="rId53"/>
    <p:sldId id="300" r:id="rId54"/>
    <p:sldId id="301" r:id="rId55"/>
    <p:sldId id="296" r:id="rId56"/>
    <p:sldId id="297" r:id="rId57"/>
    <p:sldId id="291" r:id="rId58"/>
    <p:sldId id="292" r:id="rId59"/>
    <p:sldId id="294" r:id="rId60"/>
    <p:sldId id="293" r:id="rId61"/>
    <p:sldId id="295" r:id="rId62"/>
    <p:sldId id="317" r:id="rId63"/>
    <p:sldId id="316" r:id="rId64"/>
    <p:sldId id="318" r:id="rId65"/>
    <p:sldId id="319" r:id="rId66"/>
    <p:sldId id="320" r:id="rId67"/>
    <p:sldId id="315" r:id="rId68"/>
    <p:sldId id="314" r:id="rId69"/>
    <p:sldId id="312" r:id="rId70"/>
    <p:sldId id="311" r:id="rId71"/>
    <p:sldId id="322" r:id="rId72"/>
    <p:sldId id="324" r:id="rId73"/>
    <p:sldId id="325" r:id="rId74"/>
    <p:sldId id="323" r:id="rId75"/>
    <p:sldId id="313" r:id="rId76"/>
    <p:sldId id="305" r:id="rId77"/>
    <p:sldId id="306" r:id="rId78"/>
    <p:sldId id="307" r:id="rId79"/>
    <p:sldId id="308" r:id="rId80"/>
    <p:sldId id="334" r:id="rId81"/>
    <p:sldId id="335" r:id="rId82"/>
    <p:sldId id="336" r:id="rId83"/>
    <p:sldId id="337" r:id="rId84"/>
    <p:sldId id="340" r:id="rId85"/>
    <p:sldId id="342" r:id="rId86"/>
    <p:sldId id="341" r:id="rId87"/>
    <p:sldId id="338" r:id="rId8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0B3C3-9D8D-4DDF-B258-1A3229CB7DC0}" v="30" dt="2022-04-10T10:50:24.057"/>
    <p1510:client id="{4F86E7D8-0C08-42D5-A8FD-814D05D92E7D}" v="7021" dt="2022-04-09T16:47:15.972"/>
    <p1510:client id="{51048F2D-A78A-47D1-848E-1C853BE8410C}" v="1199" dt="2022-04-10T09:18:43.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8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7C08A028-33D7-4FB5-8D1B-3C3109FF03D7}" type="datetimeFigureOut">
              <a:rPr lang="ru-RU" smtClean="0"/>
              <a:t>20.12.2024</a:t>
            </a:fld>
            <a:endParaRPr lang="ru-RU"/>
          </a:p>
        </p:txBody>
      </p:sp>
      <p:sp>
        <p:nvSpPr>
          <p:cNvPr id="8" name="Slide Number Placeholder 7"/>
          <p:cNvSpPr>
            <a:spLocks noGrp="1"/>
          </p:cNvSpPr>
          <p:nvPr>
            <p:ph type="sldNum" sz="quarter" idx="11"/>
          </p:nvPr>
        </p:nvSpPr>
        <p:spPr/>
        <p:txBody>
          <a:bodyPr/>
          <a:lstStyle/>
          <a:p>
            <a:fld id="{E7A65F4D-4CE8-4DF8-A195-8F24A80A1B71}"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C08A028-33D7-4FB5-8D1B-3C3109FF03D7}" type="datetimeFigureOut">
              <a:rPr lang="ru-RU" smtClean="0"/>
              <a:t>20.12.2024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C08A028-33D7-4FB5-8D1B-3C3109FF03D7}" type="datetimeFigureOut">
              <a:rPr lang="ru-RU" smtClean="0"/>
              <a:t>20.12.2024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C08A028-33D7-4FB5-8D1B-3C3109FF03D7}" type="datetimeFigureOut">
              <a:rPr lang="ru-RU" smtClean="0"/>
              <a:t>20.12.2024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C08A028-33D7-4FB5-8D1B-3C3109FF03D7}" type="datetimeFigureOut">
              <a:rPr lang="ru-RU" smtClean="0"/>
              <a:t>20.12.2024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7A65F4D-4CE8-4DF8-A195-8F24A80A1B71}"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C08A028-33D7-4FB5-8D1B-3C3109FF03D7}" type="datetimeFigureOut">
              <a:rPr lang="ru-RU" smtClean="0"/>
              <a:t>20.12.2024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A65F4D-4CE8-4DF8-A195-8F24A80A1B71}"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7C08A028-33D7-4FB5-8D1B-3C3109FF03D7}" type="datetimeFigureOut">
              <a:rPr lang="ru-RU" smtClean="0"/>
              <a:t>20.12.2024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7A65F4D-4CE8-4DF8-A195-8F24A80A1B71}"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C08A028-33D7-4FB5-8D1B-3C3109FF03D7}" type="datetimeFigureOut">
              <a:rPr lang="ru-RU" smtClean="0"/>
              <a:t>20.12.2024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8A028-33D7-4FB5-8D1B-3C3109FF03D7}" type="datetimeFigureOut">
              <a:rPr lang="ru-RU" smtClean="0"/>
              <a:t>20.12.2024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C08A028-33D7-4FB5-8D1B-3C3109FF03D7}" type="datetimeFigureOut">
              <a:rPr lang="ru-RU" smtClean="0"/>
              <a:t>20.12.2024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C08A028-33D7-4FB5-8D1B-3C3109FF03D7}" type="datetimeFigureOut">
              <a:rPr lang="ru-RU" smtClean="0"/>
              <a:t>20.12.2024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7A65F4D-4CE8-4DF8-A195-8F24A80A1B7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C08A028-33D7-4FB5-8D1B-3C3109FF03D7}" type="datetimeFigureOut">
              <a:rPr lang="ru-RU" smtClean="0"/>
              <a:t>20.12.2024</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7A65F4D-4CE8-4DF8-A195-8F24A80A1B71}"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84.xml"/><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slide" Target="slide80.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slide" Target="slide49.xml"/><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slide" Target="slide36.xml"/><Relationship Id="rId4" Type="http://schemas.openxmlformats.org/officeDocument/2006/relationships/image" Target="../media/image2.png"/><Relationship Id="rId9" Type="http://schemas.openxmlformats.org/officeDocument/2006/relationships/slide" Target="slide8.xml"/><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4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5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5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5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6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6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6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7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8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slide" Target="slide8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2.png"/><Relationship Id="rId5" Type="http://schemas.openxmlformats.org/officeDocument/2006/relationships/slide" Target="slide85.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86.xml"/><Relationship Id="rId1" Type="http://schemas.openxmlformats.org/officeDocument/2006/relationships/slideLayout" Target="../slideLayouts/slideLayout2.xml"/><Relationship Id="rId4" Type="http://schemas.openxmlformats.org/officeDocument/2006/relationships/slide" Target="slide84.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87.xml"/><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24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19256" cy="1800200"/>
          </a:xfrm>
        </p:spPr>
        <p:txBody>
          <a:bodyPr/>
          <a:lstStyle/>
          <a:p>
            <a:r>
              <a:rPr lang="ru-RU" sz="4800"/>
              <a:t>Урок «Памяти </a:t>
            </a:r>
            <a:r>
              <a:rPr lang="ru-RU" sz="4800" dirty="0"/>
              <a:t>узников </a:t>
            </a:r>
            <a:r>
              <a:rPr lang="ru-RU" sz="4800"/>
              <a:t>фашистских концлагерей»</a:t>
            </a:r>
            <a:endParaRPr lang="ru-RU" sz="4800" dirty="0"/>
          </a:p>
        </p:txBody>
      </p:sp>
      <p:grpSp>
        <p:nvGrpSpPr>
          <p:cNvPr id="10" name="Группа 9"/>
          <p:cNvGrpSpPr/>
          <p:nvPr/>
        </p:nvGrpSpPr>
        <p:grpSpPr>
          <a:xfrm flipH="1">
            <a:off x="-3236509" y="2487495"/>
            <a:ext cx="5732606" cy="4900284"/>
            <a:chOff x="6135351" y="2639895"/>
            <a:chExt cx="5732606" cy="4900284"/>
          </a:xfrm>
        </p:grpSpPr>
        <p:pic>
          <p:nvPicPr>
            <p:cNvPr id="20"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1698" b="94007" l="68125" r="96750">
                          <a14:foregroundMark x1="73750" y1="57054" x2="73625" y2="69663"/>
                        </a14:backgroundRemoval>
                      </a14:imgEffect>
                      <a14:imgEffect>
                        <a14:saturation sat="0"/>
                      </a14:imgEffect>
                    </a14:imgLayer>
                  </a14:imgProps>
                </a:ext>
                <a:ext uri="{28A0092B-C50C-407E-A947-70E740481C1C}">
                  <a14:useLocalDpi xmlns:a14="http://schemas.microsoft.com/office/drawing/2010/main" val="0"/>
                </a:ext>
              </a:extLst>
            </a:blip>
            <a:srcRect l="68490" t="42112"/>
            <a:stretch/>
          </p:blipFill>
          <p:spPr bwMode="auto">
            <a:xfrm>
              <a:off x="6135351" y="2861320"/>
              <a:ext cx="2401078" cy="467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303" b="54405" l="0" r="100000"/>
                      </a14:imgEffect>
                      <a14:imgEffect>
                        <a14:sharpenSoften amount="-51000"/>
                      </a14:imgEffect>
                      <a14:imgEffect>
                        <a14:brightnessContrast contrast="20000"/>
                      </a14:imgEffect>
                    </a14:imgLayer>
                  </a14:imgProps>
                </a:ext>
                <a:ext uri="{28A0092B-C50C-407E-A947-70E740481C1C}">
                  <a14:useLocalDpi xmlns:a14="http://schemas.microsoft.com/office/drawing/2010/main" val="0"/>
                </a:ext>
              </a:extLst>
            </a:blip>
            <a:srcRect t="29636" b="42756"/>
            <a:stretch/>
          </p:blipFill>
          <p:spPr bwMode="auto">
            <a:xfrm>
              <a:off x="6236772" y="2639895"/>
              <a:ext cx="5631185" cy="946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6236569" y="3303540"/>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6236568" y="3966014"/>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6567" y="4628488"/>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2287" y="5290962"/>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9934" y="5953434"/>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Объект 2"/>
          <p:cNvSpPr>
            <a:spLocks noGrp="1"/>
          </p:cNvSpPr>
          <p:nvPr>
            <p:ph idx="1"/>
          </p:nvPr>
        </p:nvSpPr>
        <p:spPr>
          <a:xfrm>
            <a:off x="467544" y="2204864"/>
            <a:ext cx="8229600" cy="4237931"/>
          </a:xfrm>
        </p:spPr>
        <p:txBody>
          <a:bodyPr vert="horz" lIns="91440" tIns="45720" rIns="91440" bIns="45720" rtlCol="0" anchor="t">
            <a:normAutofit/>
          </a:bodyPr>
          <a:lstStyle/>
          <a:p>
            <a:pPr marL="0" indent="0" algn="ctr">
              <a:buNone/>
            </a:pPr>
            <a:r>
              <a:rPr lang="ru-RU" b="1" spc="300" dirty="0">
                <a:solidFill>
                  <a:schemeClr val="tx1">
                    <a:lumMod val="85000"/>
                  </a:schemeClr>
                </a:solidFill>
              </a:rPr>
              <a:t>Навигация:</a:t>
            </a:r>
          </a:p>
        </p:txBody>
      </p:sp>
      <p:grpSp>
        <p:nvGrpSpPr>
          <p:cNvPr id="11" name="Группа 10"/>
          <p:cNvGrpSpPr/>
          <p:nvPr/>
        </p:nvGrpSpPr>
        <p:grpSpPr>
          <a:xfrm>
            <a:off x="6638530" y="2477729"/>
            <a:ext cx="5732606" cy="4900284"/>
            <a:chOff x="5982951" y="2487495"/>
            <a:chExt cx="5732606" cy="4900284"/>
          </a:xfrm>
        </p:grpSpPr>
        <p:pic>
          <p:nvPicPr>
            <p:cNvPr id="307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1698" b="94007" l="68125" r="96750">
                          <a14:foregroundMark x1="73750" y1="57054" x2="73625" y2="69663"/>
                        </a14:backgroundRemoval>
                      </a14:imgEffect>
                      <a14:imgEffect>
                        <a14:saturation sat="0"/>
                      </a14:imgEffect>
                    </a14:imgLayer>
                  </a14:imgProps>
                </a:ext>
                <a:ext uri="{28A0092B-C50C-407E-A947-70E740481C1C}">
                  <a14:useLocalDpi xmlns:a14="http://schemas.microsoft.com/office/drawing/2010/main" val="0"/>
                </a:ext>
              </a:extLst>
            </a:blip>
            <a:srcRect l="68490" t="42112"/>
            <a:stretch/>
          </p:blipFill>
          <p:spPr bwMode="auto">
            <a:xfrm>
              <a:off x="5982951" y="2708920"/>
              <a:ext cx="2401078" cy="4678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303" b="54405" l="0" r="100000"/>
                      </a14:imgEffect>
                      <a14:imgEffect>
                        <a14:sharpenSoften amount="-51000"/>
                      </a14:imgEffect>
                      <a14:imgEffect>
                        <a14:brightnessContrast contrast="20000"/>
                      </a14:imgEffect>
                    </a14:imgLayer>
                  </a14:imgProps>
                </a:ext>
                <a:ext uri="{28A0092B-C50C-407E-A947-70E740481C1C}">
                  <a14:useLocalDpi xmlns:a14="http://schemas.microsoft.com/office/drawing/2010/main" val="0"/>
                </a:ext>
              </a:extLst>
            </a:blip>
            <a:srcRect t="29636" b="42756"/>
            <a:stretch/>
          </p:blipFill>
          <p:spPr bwMode="auto">
            <a:xfrm>
              <a:off x="6084372" y="2487495"/>
              <a:ext cx="5631185" cy="946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6084169" y="3151140"/>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6084168" y="3813614"/>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7" y="4476088"/>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9887" y="5138562"/>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7534" y="5801034"/>
              <a:ext cx="5627687" cy="944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grpSp>
      <p:sp>
        <p:nvSpPr>
          <p:cNvPr id="4" name="Прямоугольник 3">
            <a:hlinkClick r:id="rId9" action="ppaction://hlinksldjump"/>
          </p:cNvPr>
          <p:cNvSpPr/>
          <p:nvPr/>
        </p:nvSpPr>
        <p:spPr>
          <a:xfrm>
            <a:off x="0" y="3371394"/>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Военнопленные</a:t>
            </a:r>
            <a:r>
              <a:rPr lang="ru-RU" dirty="0">
                <a:solidFill>
                  <a:schemeClr val="bg1">
                    <a:lumMod val="75000"/>
                    <a:lumOff val="25000"/>
                  </a:schemeClr>
                </a:solidFill>
              </a:rPr>
              <a:t> </a:t>
            </a:r>
            <a:r>
              <a:rPr lang="ru-RU" dirty="0">
                <a:solidFill>
                  <a:schemeClr val="bg1">
                    <a:lumMod val="75000"/>
                    <a:lumOff val="25000"/>
                  </a:schemeClr>
                </a:solidFill>
                <a:latin typeface="Arial Black" pitchFamily="34" charset="0"/>
              </a:rPr>
              <a:t>узники</a:t>
            </a:r>
          </a:p>
        </p:txBody>
      </p:sp>
      <p:sp>
        <p:nvSpPr>
          <p:cNvPr id="5" name="Прямоугольник 4">
            <a:hlinkClick r:id="rId10" action="ppaction://hlinksldjump"/>
          </p:cNvPr>
          <p:cNvSpPr/>
          <p:nvPr/>
        </p:nvSpPr>
        <p:spPr>
          <a:xfrm>
            <a:off x="-4260" y="4024101"/>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Мирное</a:t>
            </a:r>
            <a:r>
              <a:rPr lang="ru-RU" dirty="0">
                <a:solidFill>
                  <a:schemeClr val="bg1">
                    <a:lumMod val="75000"/>
                    <a:lumOff val="25000"/>
                  </a:schemeClr>
                </a:solidFill>
              </a:rPr>
              <a:t> </a:t>
            </a:r>
            <a:r>
              <a:rPr lang="ru-RU" dirty="0">
                <a:solidFill>
                  <a:schemeClr val="bg1">
                    <a:lumMod val="75000"/>
                    <a:lumOff val="25000"/>
                  </a:schemeClr>
                </a:solidFill>
                <a:latin typeface="Arial Black" pitchFamily="34" charset="0"/>
              </a:rPr>
              <a:t>население</a:t>
            </a:r>
          </a:p>
        </p:txBody>
      </p:sp>
      <p:sp>
        <p:nvSpPr>
          <p:cNvPr id="6" name="Прямоугольник 5">
            <a:hlinkClick r:id="rId11" action="ppaction://hlinksldjump"/>
          </p:cNvPr>
          <p:cNvSpPr/>
          <p:nvPr/>
        </p:nvSpPr>
        <p:spPr>
          <a:xfrm>
            <a:off x="0" y="4696342"/>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Несовершеннолетние</a:t>
            </a:r>
            <a:r>
              <a:rPr lang="ru-RU" dirty="0">
                <a:solidFill>
                  <a:schemeClr val="bg1">
                    <a:lumMod val="75000"/>
                    <a:lumOff val="25000"/>
                  </a:schemeClr>
                </a:solidFill>
              </a:rPr>
              <a:t> </a:t>
            </a:r>
            <a:r>
              <a:rPr lang="ru-RU" dirty="0">
                <a:solidFill>
                  <a:schemeClr val="bg1">
                    <a:lumMod val="75000"/>
                    <a:lumOff val="25000"/>
                  </a:schemeClr>
                </a:solidFill>
                <a:latin typeface="Arial Black" pitchFamily="34" charset="0"/>
              </a:rPr>
              <a:t>узники</a:t>
            </a:r>
          </a:p>
        </p:txBody>
      </p:sp>
      <p:sp>
        <p:nvSpPr>
          <p:cNvPr id="7" name="Прямоугольник 6">
            <a:hlinkClick r:id="rId12" action="ppaction://hlinksldjump"/>
          </p:cNvPr>
          <p:cNvSpPr/>
          <p:nvPr/>
        </p:nvSpPr>
        <p:spPr>
          <a:xfrm>
            <a:off x="0" y="5358816"/>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Возмездие</a:t>
            </a:r>
            <a:r>
              <a:rPr lang="ru-RU" dirty="0">
                <a:solidFill>
                  <a:schemeClr val="bg1">
                    <a:lumMod val="75000"/>
                    <a:lumOff val="25000"/>
                  </a:schemeClr>
                </a:solidFill>
              </a:rPr>
              <a:t> </a:t>
            </a:r>
          </a:p>
        </p:txBody>
      </p:sp>
      <p:sp>
        <p:nvSpPr>
          <p:cNvPr id="8" name="Прямоугольник 7">
            <a:hlinkClick r:id="rId13" action="ppaction://hlinksldjump"/>
          </p:cNvPr>
          <p:cNvSpPr/>
          <p:nvPr/>
        </p:nvSpPr>
        <p:spPr>
          <a:xfrm>
            <a:off x="0" y="6021288"/>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Память</a:t>
            </a:r>
            <a:r>
              <a:rPr lang="ru-RU" dirty="0">
                <a:solidFill>
                  <a:schemeClr val="bg1">
                    <a:lumMod val="75000"/>
                    <a:lumOff val="25000"/>
                  </a:schemeClr>
                </a:solidFill>
              </a:rPr>
              <a:t> </a:t>
            </a:r>
          </a:p>
        </p:txBody>
      </p:sp>
      <p:sp>
        <p:nvSpPr>
          <p:cNvPr id="9" name="Прямоугольник 8">
            <a:hlinkClick r:id="rId14" action="ppaction://hlinksldjump"/>
          </p:cNvPr>
          <p:cNvSpPr/>
          <p:nvPr/>
        </p:nvSpPr>
        <p:spPr>
          <a:xfrm>
            <a:off x="0" y="2708920"/>
            <a:ext cx="9144000" cy="504056"/>
          </a:xfrm>
          <a:prstGeom prst="rect">
            <a:avLst/>
          </a:prstGeom>
          <a:gradFill flip="none" rotWithShape="1">
            <a:gsLst>
              <a:gs pos="10000">
                <a:schemeClr val="bg1">
                  <a:tint val="80000"/>
                  <a:satMod val="250000"/>
                  <a:alpha val="0"/>
                </a:schemeClr>
              </a:gs>
              <a:gs pos="75000">
                <a:schemeClr val="bg1">
                  <a:lumMod val="65000"/>
                  <a:lumOff val="35000"/>
                </a:schemeClr>
              </a:gs>
              <a:gs pos="27000">
                <a:schemeClr val="bg1">
                  <a:lumMod val="65000"/>
                  <a:lumOff val="35000"/>
                </a:schemeClr>
              </a:gs>
              <a:gs pos="56000">
                <a:schemeClr val="tx1"/>
              </a:gs>
              <a:gs pos="90000">
                <a:schemeClr val="tx1">
                  <a:lumMod val="85000"/>
                  <a:alpha val="0"/>
                </a:schemeClr>
              </a:gs>
            </a:gsLst>
            <a:lin ang="108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a:solidFill>
                  <a:schemeClr val="bg1">
                    <a:lumMod val="75000"/>
                    <a:lumOff val="25000"/>
                  </a:schemeClr>
                </a:solidFill>
                <a:latin typeface="Arial Black" pitchFamily="34" charset="0"/>
              </a:rPr>
              <a:t>Фабрика смерти</a:t>
            </a:r>
          </a:p>
        </p:txBody>
      </p:sp>
      <p:pic>
        <p:nvPicPr>
          <p:cNvPr id="27" name="Ария памяти узников и жертв концлагерей (www.lightaudio.ru).mp3">
            <a:hlinkClick r:id="" action="ppaction://media"/>
          </p:cNvPr>
          <p:cNvPicPr>
            <a:picLocks noChangeAspect="1"/>
          </p:cNvPicPr>
          <p:nvPr>
            <a:audioFile r:link="rId1"/>
            <p:extLst>
              <p:ext uri="{DAA4B4D4-6D71-4841-9C94-3DE7FCFB9230}">
                <p14:media xmlns:p14="http://schemas.microsoft.com/office/powerpoint/2010/main" r:embed="rId2">
                  <p14:trim end="172699.9983"/>
                </p14:media>
              </p:ext>
            </p:extLst>
          </p:nvPr>
        </p:nvPicPr>
        <p:blipFill>
          <a:blip r:embed="rId15"/>
          <a:stretch>
            <a:fillRect/>
          </a:stretch>
        </p:blipFill>
        <p:spPr>
          <a:xfrm>
            <a:off x="331926" y="188640"/>
            <a:ext cx="609600" cy="609600"/>
          </a:xfrm>
          <a:prstGeom prst="rect">
            <a:avLst/>
          </a:prstGeom>
        </p:spPr>
      </p:pic>
    </p:spTree>
    <p:extLst>
      <p:ext uri="{BB962C8B-B14F-4D97-AF65-F5344CB8AC3E}">
        <p14:creationId xmlns:p14="http://schemas.microsoft.com/office/powerpoint/2010/main" val="1175027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35" repeatCount="indefinite" fill="remove" display="0">
                  <p:stCondLst>
                    <p:cond delay="indefinite"/>
                  </p:stCondLst>
                  <p:endCondLst>
                    <p:cond evt="onStopAudio" delay="0">
                      <p:tgtEl>
                        <p:sldTgt/>
                      </p:tgtEl>
                    </p:cond>
                  </p:endCondLst>
                </p:cTn>
                <p:tgtEl>
                  <p:spTgt spid="27"/>
                </p:tgtEl>
              </p:cMediaNode>
            </p:audio>
          </p:childTnLst>
        </p:cTn>
      </p:par>
    </p:tnLst>
    <p:bldLst>
      <p:bldP spid="3" grpId="0" build="p"/>
      <p:bldP spid="4" grpId="0" animBg="1"/>
      <p:bldP spid="5" grpId="0" animBg="1"/>
      <p:bldP spid="6" grpId="0" animBg="1"/>
      <p:bldP spid="7" grpId="0" animBg="1"/>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Князев Арсений Максимович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669009" y="2381698"/>
            <a:ext cx="7880243" cy="3493264"/>
          </a:xfrm>
          <a:prstGeom prst="rect">
            <a:avLst/>
          </a:prstGeom>
          <a:noFill/>
        </p:spPr>
        <p:txBody>
          <a:bodyPr wrap="square" rtlCol="0">
            <a:spAutoFit/>
          </a:bodyPr>
          <a:lstStyle/>
          <a:p>
            <a:pPr algn="just"/>
            <a:r>
              <a:rPr lang="ru-RU" sz="1300" dirty="0">
                <a:solidFill>
                  <a:schemeClr val="bg1"/>
                </a:solidFill>
              </a:rPr>
              <a:t>«Скитался по лесу две недели. Нашел деревню, но в ней были немцы. Заметив меня, пустили вдогонку овчарку… Снова оказался в плену. Отправили в гестапо г. Вязьмы. Там допрашивали 2-3 раза в день. /…/ За одну ночь в лагере умирало до 25 человек от тифа. Мне повезло - выжил, хотя и волосы почти все опали».</a:t>
            </a:r>
          </a:p>
          <a:p>
            <a:pPr algn="just"/>
            <a:r>
              <a:rPr lang="ru-RU" sz="1300" dirty="0">
                <a:solidFill>
                  <a:schemeClr val="bg1"/>
                </a:solidFill>
              </a:rPr>
              <a:t>Далее разведчик попал в концлагерь г. Магдебурга. 10 января 1945 года лагерь разбомбила американская авиация. Князеву снова «повезло», он остался жив. С сотрясением мозга его увезли в другой лагерь, уже для медицинских опытов.</a:t>
            </a:r>
          </a:p>
          <a:p>
            <a:pPr algn="just"/>
            <a:r>
              <a:rPr lang="ru-RU" sz="1300" dirty="0">
                <a:solidFill>
                  <a:schemeClr val="bg1"/>
                </a:solidFill>
              </a:rPr>
              <a:t>Там с нетерпением ждали, когда пленных передадут нашим. Наконец освобожденных передали в советский, так называемый фильтрационный лагерь. Там жили впроголодь, питались мороженой картошкой. За ночь, как рассказывали Князеву, вешались около 10 человек, полтора десятка сходили с ума.</a:t>
            </a:r>
          </a:p>
          <a:p>
            <a:pPr algn="just"/>
            <a:r>
              <a:rPr lang="ru-RU" sz="1300" dirty="0">
                <a:solidFill>
                  <a:schemeClr val="bg1"/>
                </a:solidFill>
              </a:rPr>
              <a:t>После победы бывших пленных погрузили в вагоны и повезли в Россию на восстановление страны. Но на одной из станций появились слухи, что везут не на работу, а в лагерь. </a:t>
            </a:r>
            <a:r>
              <a:rPr lang="ru-RU" sz="1300" dirty="0" err="1">
                <a:solidFill>
                  <a:schemeClr val="bg1"/>
                </a:solidFill>
              </a:rPr>
              <a:t>Арсентий</a:t>
            </a:r>
            <a:r>
              <a:rPr lang="ru-RU" sz="1300" dirty="0">
                <a:solidFill>
                  <a:schemeClr val="bg1"/>
                </a:solidFill>
              </a:rPr>
              <a:t> подумал-подумал, да и покинул эшелон с группой товарищей, не желавших менять один лагерь на другой.</a:t>
            </a:r>
          </a:p>
          <a:p>
            <a:pPr algn="just"/>
            <a:r>
              <a:rPr lang="ru-RU" sz="1300" dirty="0" err="1">
                <a:solidFill>
                  <a:schemeClr val="bg1"/>
                </a:solidFill>
              </a:rPr>
              <a:t>Арсентию</a:t>
            </a:r>
            <a:r>
              <a:rPr lang="ru-RU" sz="1300" dirty="0">
                <a:solidFill>
                  <a:schemeClr val="bg1"/>
                </a:solidFill>
              </a:rPr>
              <a:t> Максимовичу часто приходилось менять место жительства и работу. Понимал, что он никогда не докажет представителям Советской власти, что в плен не сдавался, а попал раненым, в бессознательном состоянии. После 1953 года преследования прекратились.</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1161113" cy="145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51720" y="980728"/>
            <a:ext cx="6497532" cy="1492716"/>
          </a:xfrm>
          <a:prstGeom prst="rect">
            <a:avLst/>
          </a:prstGeom>
          <a:noFill/>
        </p:spPr>
        <p:txBody>
          <a:bodyPr wrap="square" rtlCol="0">
            <a:spAutoFit/>
          </a:bodyPr>
          <a:lstStyle/>
          <a:p>
            <a:pPr algn="just"/>
            <a:r>
              <a:rPr lang="ru-RU" sz="1300" dirty="0">
                <a:solidFill>
                  <a:schemeClr val="bg1"/>
                </a:solidFill>
              </a:rPr>
              <a:t>Было это в Белоруссии под городом Вязьмой в 1943 году. Фашист подкрался сзади незаметно и бросил одну за другой три гранаты. У разведчика плетью повисла рука, отказала нога.</a:t>
            </a:r>
          </a:p>
          <a:p>
            <a:pPr algn="just"/>
            <a:r>
              <a:rPr lang="ru-RU" sz="1300" dirty="0">
                <a:solidFill>
                  <a:schemeClr val="bg1"/>
                </a:solidFill>
              </a:rPr>
              <a:t>...Очнулся Князев, когда около него стояло около двух десятков немцев. Отправили его на телеге в </a:t>
            </a:r>
            <a:r>
              <a:rPr lang="ru-RU" sz="1300" dirty="0" err="1">
                <a:solidFill>
                  <a:schemeClr val="bg1"/>
                </a:solidFill>
              </a:rPr>
              <a:t>Гжатск</a:t>
            </a:r>
            <a:r>
              <a:rPr lang="ru-RU" sz="1300" dirty="0">
                <a:solidFill>
                  <a:schemeClr val="bg1"/>
                </a:solidFill>
              </a:rPr>
              <a:t> (ныне г. Гагарин). Во временном лагере подкармливали немного. Через месяц решили они с новым товарищем бежать. Побег удался.</a:t>
            </a:r>
          </a:p>
        </p:txBody>
      </p:sp>
    </p:spTree>
    <p:extLst>
      <p:ext uri="{BB962C8B-B14F-4D97-AF65-F5344CB8AC3E}">
        <p14:creationId xmlns:p14="http://schemas.microsoft.com/office/powerpoint/2010/main" val="18930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dirty="0" err="1">
                <a:solidFill>
                  <a:schemeClr val="bg1"/>
                </a:solidFill>
                <a:latin typeface="Arial Black"/>
              </a:rPr>
              <a:t>Сорокопуд</a:t>
            </a:r>
            <a:r>
              <a:rPr lang="ru-RU" dirty="0">
                <a:solidFill>
                  <a:schemeClr val="bg1"/>
                </a:solidFill>
                <a:latin typeface="Arial Black"/>
              </a:rPr>
              <a:t> Александр Максимович</a:t>
            </a:r>
            <a:endParaRPr lang="ru-RU" dirty="0">
              <a:solidFill>
                <a:schemeClr val="bg1"/>
              </a:solidFill>
            </a:endParaRPr>
          </a:p>
          <a:p>
            <a:pPr algn="ctr"/>
            <a:r>
              <a:rPr lang="ru-RU" sz="1200" dirty="0">
                <a:solidFill>
                  <a:schemeClr val="bg1"/>
                </a:solidFill>
              </a:rPr>
              <a:t>Архивный отдел администрации Березовского района. Ф. 66. Оп.14. Л.2.</a:t>
            </a:r>
          </a:p>
        </p:txBody>
      </p:sp>
      <p:pic>
        <p:nvPicPr>
          <p:cNvPr id="7" name="Рисунок 6" descr="Изображение выглядит как мужчина, человек, костюм, внутренний&#10;&#10;Автоматически созданное описание">
            <a:extLst>
              <a:ext uri="{FF2B5EF4-FFF2-40B4-BE49-F238E27FC236}">
                <a16:creationId xmlns:a16="http://schemas.microsoft.com/office/drawing/2014/main" id="{57314A9A-6536-CFF2-92FE-F7A7A174FEC6}"/>
              </a:ext>
            </a:extLst>
          </p:cNvPr>
          <p:cNvPicPr>
            <a:picLocks noChangeAspect="1"/>
          </p:cNvPicPr>
          <p:nvPr/>
        </p:nvPicPr>
        <p:blipFill>
          <a:blip r:embed="rId2"/>
          <a:stretch>
            <a:fillRect/>
          </a:stretch>
        </p:blipFill>
        <p:spPr>
          <a:xfrm>
            <a:off x="2770474" y="1247473"/>
            <a:ext cx="3595541" cy="4291278"/>
          </a:xfrm>
          <a:prstGeom prst="rect">
            <a:avLst/>
          </a:prstGeom>
        </p:spPr>
      </p:pic>
      <p:sp>
        <p:nvSpPr>
          <p:cNvPr id="6" name="Равнобедренный треугольник 5">
            <a:hlinkClick r:id="rId3"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4"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9912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99" y="0"/>
            <a:ext cx="8786594" cy="836712"/>
          </a:xfrm>
        </p:spPr>
        <p:txBody>
          <a:bodyPr/>
          <a:lstStyle/>
          <a:p>
            <a:r>
              <a:rPr lang="ru-RU" sz="4000" dirty="0" err="1">
                <a:solidFill>
                  <a:srgbClr val="E4E9EF"/>
                </a:solidFill>
                <a:latin typeface="Palatino Linotype"/>
              </a:rPr>
              <a:t>Сорокопуд</a:t>
            </a:r>
            <a:r>
              <a:rPr lang="ru-RU" sz="4000" dirty="0">
                <a:solidFill>
                  <a:srgbClr val="E4E9EF"/>
                </a:solidFill>
                <a:latin typeface="Palatino Linotype"/>
              </a:rPr>
              <a:t> Александр Максимович</a:t>
            </a:r>
            <a:endParaRPr lang="ru-RU"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587781" y="2367311"/>
            <a:ext cx="8089115" cy="3493264"/>
          </a:xfrm>
          <a:prstGeom prst="rect">
            <a:avLst/>
          </a:prstGeom>
          <a:noFill/>
        </p:spPr>
        <p:txBody>
          <a:bodyPr wrap="square" lIns="91440" tIns="45720" rIns="91440" bIns="45720" rtlCol="0" anchor="t">
            <a:spAutoFit/>
          </a:bodyPr>
          <a:lstStyle/>
          <a:p>
            <a:pPr algn="just"/>
            <a:r>
              <a:rPr lang="ru-RU" sz="1300" dirty="0">
                <a:solidFill>
                  <a:schemeClr val="bg1"/>
                </a:solidFill>
              </a:rPr>
              <a:t>Первый день шли до Варениковской, там ночевали прямо на земле, затем погнали на Темрюк до Керчи, всех погрузили на баржу. Все дальше от родных мест уводили немцы Сашину семью. Если немцы задерживались где-то на какое-то время, то прямо в поле они огораживали территорию </a:t>
            </a:r>
            <a:r>
              <a:rPr lang="ru-RU" sz="1300">
                <a:solidFill>
                  <a:schemeClr val="bg1"/>
                </a:solidFill>
              </a:rPr>
              <a:t>колючей проволокой и под открытым небом на голой земле. Под вооруженной охраной они</a:t>
            </a:r>
            <a:r>
              <a:rPr lang="ru-RU" sz="1300" dirty="0">
                <a:solidFill>
                  <a:schemeClr val="bg1"/>
                </a:solidFill>
              </a:rPr>
              <a:t> держали пленников многие дни и недели. Когда советские войска стали наступать немцам на пятки, людей долго куда-то везли на машинах, потом погрузили в вагоны, по 80 человек в каждый вагон. Вагоны были предназначены для перевозки скота, в них было душно, всю дорогу пленникам не давали ни еды ни воды, много людей умерло от голода. Привезли на Украину, в Звенигородский район, там поселили в сараях. Охрану пленных доверили полицаям. Днем взрослых гоняли на принудительные работы по сбору урожая, детей же запирали одних в сарае. Мать украдкой прятала в одежду овощи, чтобы вечером хоть как-то накормить младших детей, дожидавшихся ее в сарае. </a:t>
            </a:r>
          </a:p>
          <a:p>
            <a:pPr algn="just"/>
            <a:r>
              <a:rPr lang="ru-RU" sz="1300" dirty="0">
                <a:solidFill>
                  <a:schemeClr val="bg1"/>
                </a:solidFill>
              </a:rPr>
              <a:t>С того времени у Александра Максимовича остались воспоминания о том, что они малые ребята часто получали пинки и подзатыльники как от немцев, так и от полицаев. Запомнилось и то, что когда село освобождали наши войска, всем было страшно, ведь фашисты никого никогда не оставляли в живых. Люди приготовились к смерти. Но Красная Армия так стремительно наступала, что в спешке и панике немцы просто не успели уничтожить своих узников. Осенью жителей села Киевское освободила Советская армия.</a:t>
            </a:r>
          </a:p>
        </p:txBody>
      </p:sp>
      <p:sp>
        <p:nvSpPr>
          <p:cNvPr id="10" name="TextBox 9"/>
          <p:cNvSpPr txBox="1"/>
          <p:nvPr/>
        </p:nvSpPr>
        <p:spPr>
          <a:xfrm>
            <a:off x="1726807" y="980728"/>
            <a:ext cx="6950089" cy="1492716"/>
          </a:xfrm>
          <a:prstGeom prst="rect">
            <a:avLst/>
          </a:prstGeom>
          <a:noFill/>
        </p:spPr>
        <p:txBody>
          <a:bodyPr wrap="square" lIns="91440" tIns="45720" rIns="91440" bIns="45720" rtlCol="0" anchor="t">
            <a:spAutoFit/>
          </a:bodyPr>
          <a:lstStyle/>
          <a:p>
            <a:pPr algn="just"/>
            <a:r>
              <a:rPr lang="ru-RU" sz="1300" dirty="0">
                <a:solidFill>
                  <a:schemeClr val="bg1"/>
                </a:solidFill>
              </a:rPr>
              <a:t>Когда началась война маленькому Александру шел третий год.</a:t>
            </a:r>
          </a:p>
          <a:p>
            <a:pPr algn="just"/>
            <a:r>
              <a:rPr lang="ru-RU" sz="1300" dirty="0">
                <a:solidFill>
                  <a:schemeClr val="bg1"/>
                </a:solidFill>
              </a:rPr>
              <a:t>В начале июля 1943 года фашисты собрали жителей села Киевское и объявили всем собрать самые необходимые вещи - будут эвакуировать. Отказавшихся от эвакуации расстреливали на месте. Жителей села гнали пешком колонной. Кто не в силах был идти, стариков и больных расстреливали, дети шли босиком. Саша семенил за тележкой с вещами по пыльной дороге, когда сильно уставал, хватался за тележку или подол матери, несшей на руках младшего Бориса. </a:t>
            </a:r>
          </a:p>
        </p:txBody>
      </p:sp>
      <p:pic>
        <p:nvPicPr>
          <p:cNvPr id="7" name="Рисунок 7" descr="Изображение выглядит как человек, мужчина, костюм, в позе&#10;&#10;Автоматически созданное описание">
            <a:extLst>
              <a:ext uri="{FF2B5EF4-FFF2-40B4-BE49-F238E27FC236}">
                <a16:creationId xmlns:a16="http://schemas.microsoft.com/office/drawing/2014/main" id="{9B7F4A65-BBC6-6664-1A8A-5839401D2A04}"/>
              </a:ext>
            </a:extLst>
          </p:cNvPr>
          <p:cNvPicPr>
            <a:picLocks noChangeAspect="1"/>
          </p:cNvPicPr>
          <p:nvPr/>
        </p:nvPicPr>
        <p:blipFill>
          <a:blip r:embed="rId2"/>
          <a:stretch>
            <a:fillRect/>
          </a:stretch>
        </p:blipFill>
        <p:spPr>
          <a:xfrm>
            <a:off x="670714" y="927164"/>
            <a:ext cx="1060612" cy="1441225"/>
          </a:xfrm>
          <a:prstGeom prst="rect">
            <a:avLst/>
          </a:prstGeom>
        </p:spPr>
      </p:pic>
    </p:spTree>
    <p:extLst>
      <p:ext uri="{BB962C8B-B14F-4D97-AF65-F5344CB8AC3E}">
        <p14:creationId xmlns:p14="http://schemas.microsoft.com/office/powerpoint/2010/main" val="388846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600" dirty="0">
                <a:solidFill>
                  <a:schemeClr val="bg1"/>
                </a:solidFill>
                <a:latin typeface="Arial Black"/>
              </a:rPr>
              <a:t>Зорин Александр Никитич</a:t>
            </a:r>
          </a:p>
          <a:p>
            <a:pPr algn="ctr"/>
            <a:r>
              <a:rPr lang="ru-RU" sz="1200" dirty="0">
                <a:solidFill>
                  <a:schemeClr val="bg1"/>
                </a:solidFill>
              </a:rPr>
              <a:t>Эта память нужна: документальное издание / сост. : А.С. </a:t>
            </a:r>
            <a:r>
              <a:rPr lang="ru-RU" sz="1200" dirty="0" err="1">
                <a:solidFill>
                  <a:schemeClr val="bg1"/>
                </a:solidFill>
              </a:rPr>
              <a:t>Экономова</a:t>
            </a:r>
            <a:r>
              <a:rPr lang="ru-RU" sz="1200" dirty="0">
                <a:solidFill>
                  <a:schemeClr val="bg1"/>
                </a:solidFill>
              </a:rPr>
              <a:t>, Т.П. Макарова. – Ханты-Мансийск : Полиграфист, 2010. С. 22</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0295" b="21207"/>
          <a:stretch/>
        </p:blipFill>
        <p:spPr bwMode="auto">
          <a:xfrm>
            <a:off x="2718775" y="1193516"/>
            <a:ext cx="3770575"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Зорин Александр Никитич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1052002" y="2924944"/>
            <a:ext cx="7128792" cy="2092881"/>
          </a:xfrm>
          <a:prstGeom prst="rect">
            <a:avLst/>
          </a:prstGeom>
          <a:noFill/>
        </p:spPr>
        <p:txBody>
          <a:bodyPr wrap="square" rtlCol="0">
            <a:spAutoFit/>
          </a:bodyPr>
          <a:lstStyle/>
          <a:p>
            <a:pPr algn="just"/>
            <a:r>
              <a:rPr lang="ru-RU" sz="1300" dirty="0">
                <a:solidFill>
                  <a:schemeClr val="bg1"/>
                </a:solidFill>
              </a:rPr>
              <a:t>Нас вывезли за пределы Сталинградской области. Там было что-то вроде лагерей, туда приводили пленных русских солдат. Командиров и комиссаров расстреливали, а простых солдат оставляли для тяжелой изнурительной работы.</a:t>
            </a:r>
          </a:p>
          <a:p>
            <a:pPr algn="just"/>
            <a:r>
              <a:rPr lang="ru-RU" sz="1300" dirty="0">
                <a:solidFill>
                  <a:schemeClr val="bg1"/>
                </a:solidFill>
              </a:rPr>
              <a:t>В заточении я сдружился с другими пленными солдатами. Спустя некоторое время мы решили сбежать. Но, к сожалению, не все отважились покинуть место заточения, потому что наказание за побег – расстрел.</a:t>
            </a:r>
          </a:p>
          <a:p>
            <a:pPr algn="just"/>
            <a:r>
              <a:rPr lang="ru-RU" sz="1300" dirty="0">
                <a:solidFill>
                  <a:schemeClr val="bg1"/>
                </a:solidFill>
              </a:rPr>
              <a:t>Только через полгода мы, трое солдат, осуществляем задуманный план. Бежавших пленных доставляли через Рязань, Пермь в военный лагерь </a:t>
            </a:r>
            <a:r>
              <a:rPr lang="ru-RU" sz="1300" dirty="0" err="1">
                <a:solidFill>
                  <a:schemeClr val="bg1"/>
                </a:solidFill>
              </a:rPr>
              <a:t>Камышловский</a:t>
            </a:r>
            <a:r>
              <a:rPr lang="ru-RU" sz="1300" dirty="0">
                <a:solidFill>
                  <a:schemeClr val="bg1"/>
                </a:solidFill>
              </a:rPr>
              <a:t>, где мы пробыли несколько месяцев, затем нас отправили на Прибалтийский фронт в штрафной батальон.</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251" y="1268760"/>
            <a:ext cx="1350196" cy="153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492162" y="1159735"/>
            <a:ext cx="5688632" cy="1892826"/>
          </a:xfrm>
          <a:prstGeom prst="rect">
            <a:avLst/>
          </a:prstGeom>
          <a:noFill/>
        </p:spPr>
        <p:txBody>
          <a:bodyPr wrap="square" rtlCol="0">
            <a:spAutoFit/>
          </a:bodyPr>
          <a:lstStyle/>
          <a:p>
            <a:pPr algn="just"/>
            <a:r>
              <a:rPr lang="ru-RU" sz="1300" dirty="0">
                <a:solidFill>
                  <a:schemeClr val="bg1"/>
                </a:solidFill>
              </a:rPr>
              <a:t>В августе 1941 года меня призвали в ряды Красной Армии. В течении полугода я стажировался в Омском военно-пехотном училище. Через несколько месяцев меня и четверых моих верных друзей направляют под Сталинград.</a:t>
            </a:r>
          </a:p>
          <a:p>
            <a:pPr algn="just"/>
            <a:r>
              <a:rPr lang="ru-RU" sz="1300" dirty="0">
                <a:solidFill>
                  <a:schemeClr val="bg1"/>
                </a:solidFill>
              </a:rPr>
              <a:t>Во время одного из боев я хотел укрыть раненого от огня, затащил его в укрытие, где помимо нас находилось уже 6 человек. Мы сразу уснули. Проснувшись, обнаружили, что в помещении где мы прятались, кроме нас находятся украинские солдаты. Это оказались полицаи, пособники фашистов.</a:t>
            </a:r>
          </a:p>
        </p:txBody>
      </p:sp>
    </p:spTree>
    <p:extLst>
      <p:ext uri="{BB962C8B-B14F-4D97-AF65-F5344CB8AC3E}">
        <p14:creationId xmlns:p14="http://schemas.microsoft.com/office/powerpoint/2010/main" val="13776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600" dirty="0">
                <a:solidFill>
                  <a:schemeClr val="bg1"/>
                </a:solidFill>
                <a:latin typeface="Arial Black"/>
              </a:rPr>
              <a:t>Солдатов Сергей Алексеевич</a:t>
            </a:r>
          </a:p>
          <a:p>
            <a:pPr algn="ctr"/>
            <a:r>
              <a:rPr lang="ru-RU" sz="1200" dirty="0">
                <a:solidFill>
                  <a:schemeClr val="bg1"/>
                </a:solidFill>
              </a:rPr>
              <a:t>Эта память нужна: документальное издание / сост. : А.С. </a:t>
            </a:r>
            <a:r>
              <a:rPr lang="ru-RU" sz="1200" dirty="0" err="1">
                <a:solidFill>
                  <a:schemeClr val="bg1"/>
                </a:solidFill>
              </a:rPr>
              <a:t>Экономова</a:t>
            </a:r>
            <a:r>
              <a:rPr lang="ru-RU" sz="1200" dirty="0">
                <a:solidFill>
                  <a:schemeClr val="bg1"/>
                </a:solidFill>
              </a:rPr>
              <a:t>, Т.П. Макарова. – Ханты-Мансийск : Полиграфист, 2010. С. 70</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038"/>
          <a:stretch/>
        </p:blipFill>
        <p:spPr bwMode="auto">
          <a:xfrm>
            <a:off x="2961388" y="1183286"/>
            <a:ext cx="3212043"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980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Солдатов Сергей Алексеевич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669009" y="2492896"/>
            <a:ext cx="7880243" cy="3293209"/>
          </a:xfrm>
          <a:prstGeom prst="rect">
            <a:avLst/>
          </a:prstGeom>
          <a:noFill/>
        </p:spPr>
        <p:txBody>
          <a:bodyPr wrap="square" rtlCol="0">
            <a:spAutoFit/>
          </a:bodyPr>
          <a:lstStyle/>
          <a:p>
            <a:pPr algn="just"/>
            <a:r>
              <a:rPr lang="ru-RU" sz="1300" spc="-20" dirty="0">
                <a:solidFill>
                  <a:schemeClr val="bg1"/>
                </a:solidFill>
              </a:rPr>
              <a:t>место, махать кувалдой по валуну. </a:t>
            </a:r>
          </a:p>
          <a:p>
            <a:pPr algn="just"/>
            <a:r>
              <a:rPr lang="ru-RU" sz="1300" dirty="0">
                <a:solidFill>
                  <a:schemeClr val="bg1"/>
                </a:solidFill>
              </a:rPr>
              <a:t>Из этого лагеря перевезли в тюрьму г. Пскова. В одиночную камеру затолкали столько, что стояли один к одному. Присесть просто невозможно.</a:t>
            </a:r>
          </a:p>
          <a:p>
            <a:pPr algn="just"/>
            <a:r>
              <a:rPr lang="ru-RU" sz="1300" dirty="0">
                <a:solidFill>
                  <a:schemeClr val="bg1"/>
                </a:solidFill>
              </a:rPr>
              <a:t>Затем отправили в лагерь на территории Эстонии. Большой лагерь, полный беспредел издевательств полицаев. Каждый полицай старался превзойти другого в жестокости.</a:t>
            </a:r>
          </a:p>
          <a:p>
            <a:pPr algn="just"/>
            <a:r>
              <a:rPr lang="ru-RU" sz="1300" dirty="0">
                <a:solidFill>
                  <a:schemeClr val="bg1"/>
                </a:solidFill>
              </a:rPr>
              <a:t>Из этого лагеря перевезли в лагерь г. Пярну. За отказ пленных грузить сено в вагоны – расстреляли вали каждого десятого.</a:t>
            </a:r>
          </a:p>
          <a:p>
            <a:pPr algn="just"/>
            <a:r>
              <a:rPr lang="ru-RU" sz="1300" dirty="0">
                <a:solidFill>
                  <a:schemeClr val="bg1"/>
                </a:solidFill>
              </a:rPr>
              <a:t>Следующим этапом привезли в лагерь г. Каунаса. Все прибывшие должны были стоять на плацу два часа не шелохнувшись, иначе – избиение дубинкой и снова двухчасовое стояние.</a:t>
            </a:r>
          </a:p>
          <a:p>
            <a:pPr algn="just"/>
            <a:r>
              <a:rPr lang="ru-RU" sz="1300" dirty="0">
                <a:solidFill>
                  <a:schemeClr val="bg1"/>
                </a:solidFill>
              </a:rPr>
              <a:t>Следующим этапом привезли в Германию. Завели в помещение, раздели, дали тазики, по ковшу воды и по столовой ложке какой-то мази. Подстригли «под машинку». Размазали эту мазь и воду на себе – вот и вся помывка. Затем пленных выгнали на улицу голых, мокрых – на холодный леденящий ветер. Так простояли четыре часа. </a:t>
            </a:r>
            <a:r>
              <a:rPr lang="ru-RU" sz="1300" spc="-20" dirty="0">
                <a:solidFill>
                  <a:schemeClr val="bg1"/>
                </a:solidFill>
              </a:rPr>
              <a:t>Далее повезли в Австрию, в лагерь «</a:t>
            </a:r>
            <a:r>
              <a:rPr lang="ru-RU" sz="1300" spc="-20" dirty="0" err="1">
                <a:solidFill>
                  <a:schemeClr val="bg1"/>
                </a:solidFill>
              </a:rPr>
              <a:t>Шталаг</a:t>
            </a:r>
            <a:r>
              <a:rPr lang="ru-RU" sz="1300" spc="-20" dirty="0">
                <a:solidFill>
                  <a:schemeClr val="bg1"/>
                </a:solidFill>
              </a:rPr>
              <a:t> 17а». В нем содержалось 120 тысяч пленных.</a:t>
            </a:r>
          </a:p>
          <a:p>
            <a:pPr algn="just"/>
            <a:r>
              <a:rPr lang="ru-RU" sz="1300" spc="-20" dirty="0">
                <a:solidFill>
                  <a:schemeClr val="bg1"/>
                </a:solidFill>
              </a:rPr>
              <a:t>«Никакие изуверские фашистские пытки не смогли поколебать мою веру в победу. И этот день наступил». </a:t>
            </a:r>
          </a:p>
        </p:txBody>
      </p:sp>
      <p:sp>
        <p:nvSpPr>
          <p:cNvPr id="10" name="TextBox 9"/>
          <p:cNvSpPr txBox="1"/>
          <p:nvPr/>
        </p:nvSpPr>
        <p:spPr>
          <a:xfrm>
            <a:off x="2051720" y="940179"/>
            <a:ext cx="6497532" cy="1692771"/>
          </a:xfrm>
          <a:prstGeom prst="rect">
            <a:avLst/>
          </a:prstGeom>
          <a:noFill/>
        </p:spPr>
        <p:txBody>
          <a:bodyPr wrap="square" rtlCol="0">
            <a:spAutoFit/>
          </a:bodyPr>
          <a:lstStyle/>
          <a:p>
            <a:pPr algn="just"/>
            <a:r>
              <a:rPr lang="ru-RU" sz="1300" dirty="0">
                <a:solidFill>
                  <a:schemeClr val="bg1"/>
                </a:solidFill>
              </a:rPr>
              <a:t>Попал в плен в 18-летнем возрасте. </a:t>
            </a:r>
          </a:p>
          <a:p>
            <a:pPr algn="just"/>
            <a:r>
              <a:rPr lang="ru-RU" sz="1300" dirty="0">
                <a:solidFill>
                  <a:schemeClr val="bg1"/>
                </a:solidFill>
              </a:rPr>
              <a:t>В первом же лагере стал готовиться к побегу. Собралась группа товарищей. В группе оказался предатель. Сергея поместили в одиночную камеру. Шел август 1942 года. Так состоялось его знакомство с гестапо. Далее последовали жестокие пытки. После двухмесячного пребывания в одиночных камерах ему присвоен лагерный номер «55749». </a:t>
            </a:r>
            <a:r>
              <a:rPr lang="ru-RU" sz="1300" spc="-20" dirty="0">
                <a:solidFill>
                  <a:schemeClr val="bg1"/>
                </a:solidFill>
              </a:rPr>
              <a:t>Из гестапо отправили в лагерь, в команду отпетых, т.е. покойников. Издевались на территории лагеря. Издевательство  заключалось  в  том, что   нужно было двигаться в течении всего дня. Таскать булыжники  с места на</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81718"/>
            <a:ext cx="1096208" cy="14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77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600" dirty="0" err="1">
                <a:solidFill>
                  <a:schemeClr val="bg1"/>
                </a:solidFill>
                <a:latin typeface="Arial Black" pitchFamily="34" charset="0"/>
              </a:rPr>
              <a:t>Лактиоров</a:t>
            </a:r>
            <a:r>
              <a:rPr lang="ru-RU" sz="1600" dirty="0">
                <a:solidFill>
                  <a:schemeClr val="bg1"/>
                </a:solidFill>
                <a:latin typeface="Arial Black" pitchFamily="34" charset="0"/>
              </a:rPr>
              <a:t> Тимофей Тимофеевич</a:t>
            </a:r>
          </a:p>
          <a:p>
            <a:pPr algn="ctr"/>
            <a:r>
              <a:rPr lang="ru-RU" sz="1200" dirty="0">
                <a:solidFill>
                  <a:schemeClr val="bg1"/>
                </a:solidFill>
              </a:rPr>
              <a:t>Подвиг ваш – грядущему пример!/ сост. : А.С. </a:t>
            </a:r>
            <a:r>
              <a:rPr lang="ru-RU" sz="1200" dirty="0" err="1">
                <a:solidFill>
                  <a:schemeClr val="bg1"/>
                </a:solidFill>
              </a:rPr>
              <a:t>Экономова</a:t>
            </a:r>
            <a:r>
              <a:rPr lang="ru-RU" sz="1200" dirty="0">
                <a:solidFill>
                  <a:schemeClr val="bg1"/>
                </a:solidFill>
              </a:rPr>
              <a:t>. – Ханты-Мансийск : Полиграфист, 2005. с. 55</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C:\Users\RASHEKTAEVAOS\Desktop\Узники\Лактиоров Т.Т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552" y="1241306"/>
            <a:ext cx="3180187"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1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9" y="0"/>
            <a:ext cx="8506678" cy="836712"/>
          </a:xfrm>
        </p:spPr>
        <p:txBody>
          <a:bodyPr/>
          <a:lstStyle/>
          <a:p>
            <a:r>
              <a:rPr lang="ru-RU" sz="4000" dirty="0" err="1"/>
              <a:t>Лактиоров</a:t>
            </a:r>
            <a:r>
              <a:rPr lang="ru-RU" sz="4000" dirty="0"/>
              <a:t> Тимофей Тимофеевич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843343" y="3227204"/>
            <a:ext cx="7225912" cy="892552"/>
          </a:xfrm>
          <a:prstGeom prst="rect">
            <a:avLst/>
          </a:prstGeom>
          <a:noFill/>
        </p:spPr>
        <p:txBody>
          <a:bodyPr wrap="square" rtlCol="0">
            <a:spAutoFit/>
          </a:bodyPr>
          <a:lstStyle/>
          <a:p>
            <a:pPr algn="just"/>
            <a:r>
              <a:rPr lang="ru-RU" sz="1300" spc="-20" dirty="0">
                <a:solidFill>
                  <a:schemeClr val="bg1"/>
                </a:solidFill>
              </a:rPr>
              <a:t>Награждён орденом Отечественной войны II степени, медалями «За победу над Германией в Великой Отечественной войне 1941-1945 гг.», «Ветеран труда». Присвоено почётное звание «Ударник коммунистического труда».</a:t>
            </a:r>
          </a:p>
          <a:p>
            <a:pPr algn="just"/>
            <a:r>
              <a:rPr lang="ru-RU" sz="1300" spc="-20" dirty="0">
                <a:solidFill>
                  <a:schemeClr val="bg1"/>
                </a:solidFill>
              </a:rPr>
              <a:t>Умер 19 октября 1987 года. Похоронен в Ханты-Мансийске на северном кладбище.</a:t>
            </a:r>
          </a:p>
        </p:txBody>
      </p:sp>
      <p:sp>
        <p:nvSpPr>
          <p:cNvPr id="10" name="TextBox 9"/>
          <p:cNvSpPr txBox="1"/>
          <p:nvPr/>
        </p:nvSpPr>
        <p:spPr>
          <a:xfrm>
            <a:off x="2843808" y="1196752"/>
            <a:ext cx="5225447" cy="2092881"/>
          </a:xfrm>
          <a:prstGeom prst="rect">
            <a:avLst/>
          </a:prstGeom>
          <a:noFill/>
        </p:spPr>
        <p:txBody>
          <a:bodyPr wrap="square" rtlCol="0">
            <a:spAutoFit/>
          </a:bodyPr>
          <a:lstStyle/>
          <a:p>
            <a:pPr algn="just"/>
            <a:r>
              <a:rPr lang="ru-RU" sz="1300" dirty="0">
                <a:solidFill>
                  <a:schemeClr val="bg1"/>
                </a:solidFill>
              </a:rPr>
              <a:t>Родился 5 мая 1923 года. Воспитывался в детском доме города Омска.</a:t>
            </a:r>
          </a:p>
          <a:p>
            <a:pPr algn="just"/>
            <a:r>
              <a:rPr lang="ru-RU" sz="1300" dirty="0">
                <a:solidFill>
                  <a:schemeClr val="bg1"/>
                </a:solidFill>
              </a:rPr>
              <a:t>В1941 году добровольцем едет на фронт из Омска. Май-июль 1941 г. - стрелковый полк - стрелок. С июля 1941 г. по май 1945 года находился в плену. Май 1945 г. - январь 1946 года - 348-я стрелковая дивизия - стрелок. Январь 1946 г. - март 1947 года - 438-й стрелковый полк - стрелок.</a:t>
            </a:r>
          </a:p>
          <a:p>
            <a:pPr algn="just"/>
            <a:r>
              <a:rPr lang="ru-RU" sz="1300" dirty="0">
                <a:solidFill>
                  <a:schemeClr val="bg1"/>
                </a:solidFill>
              </a:rPr>
              <a:t>Демобилизован 9 марта 1947 года.</a:t>
            </a:r>
          </a:p>
          <a:p>
            <a:pPr algn="just"/>
            <a:r>
              <a:rPr lang="ru-RU" sz="1300" dirty="0">
                <a:solidFill>
                  <a:schemeClr val="bg1"/>
                </a:solidFill>
              </a:rPr>
              <a:t>В 1952 году завербовался в </a:t>
            </a:r>
            <a:r>
              <a:rPr lang="ru-RU" sz="1300" dirty="0" err="1">
                <a:solidFill>
                  <a:schemeClr val="bg1"/>
                </a:solidFill>
              </a:rPr>
              <a:t>Самаровский</a:t>
            </a:r>
            <a:r>
              <a:rPr lang="ru-RU" sz="1300" dirty="0">
                <a:solidFill>
                  <a:schemeClr val="bg1"/>
                </a:solidFill>
              </a:rPr>
              <a:t> </a:t>
            </a:r>
            <a:r>
              <a:rPr lang="ru-RU" sz="1300" dirty="0" err="1">
                <a:solidFill>
                  <a:schemeClr val="bg1"/>
                </a:solidFill>
              </a:rPr>
              <a:t>рыбоучасток</a:t>
            </a:r>
            <a:r>
              <a:rPr lang="ru-RU" sz="1300" dirty="0">
                <a:solidFill>
                  <a:schemeClr val="bg1"/>
                </a:solidFill>
              </a:rPr>
              <a:t>, где проработал до 21 октября 1980 года.</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30" y="1191732"/>
            <a:ext cx="1512994" cy="203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0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dirty="0">
                <a:solidFill>
                  <a:schemeClr val="bg1"/>
                </a:solidFill>
                <a:latin typeface="Arial Black"/>
              </a:rPr>
              <a:t>Сметанин Семен Александрович</a:t>
            </a:r>
          </a:p>
          <a:p>
            <a:pPr algn="ctr"/>
            <a:r>
              <a:rPr lang="ru-RU" sz="1200" dirty="0">
                <a:solidFill>
                  <a:schemeClr val="bg1"/>
                </a:solidFill>
              </a:rPr>
              <a:t> Жить, чтобы помнили / О.Н. Гаврилова. – Ханты-Мансийск : Принт-Класс, 2015. С. 93.</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C:\Users\RASHEKTAEVAOS\Desktop\Узники\Сметанин С.А - фото.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606" y="1252910"/>
            <a:ext cx="3232788" cy="42759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9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Лагерный забор из колючей проволоки в несколько рядов, вероятно 1941/42 гг. © Автор фото неизвестен, </a:t>
            </a:r>
            <a:br>
              <a:rPr lang="ru-RU" sz="1200" dirty="0">
                <a:solidFill>
                  <a:schemeClr val="bg1"/>
                </a:solidFill>
              </a:rPr>
            </a:br>
            <a:r>
              <a:rPr lang="ru-RU" sz="1200" dirty="0">
                <a:solidFill>
                  <a:schemeClr val="bg1"/>
                </a:solidFill>
              </a:rPr>
              <a:t>документальная коллекция Мемориала «</a:t>
            </a:r>
            <a:r>
              <a:rPr lang="ru-RU" sz="1200" dirty="0" err="1">
                <a:solidFill>
                  <a:schemeClr val="bg1"/>
                </a:solidFill>
              </a:rPr>
              <a:t>Шталаг</a:t>
            </a:r>
            <a:r>
              <a:rPr lang="ru-RU" sz="1200" dirty="0">
                <a:solidFill>
                  <a:schemeClr val="bg1"/>
                </a:solidFill>
              </a:rPr>
              <a:t> 326 (VI K) </a:t>
            </a:r>
            <a:r>
              <a:rPr lang="ru-RU" sz="1200" dirty="0" err="1">
                <a:solidFill>
                  <a:schemeClr val="bg1"/>
                </a:solidFill>
              </a:rPr>
              <a:t>Зенне</a:t>
            </a:r>
            <a:r>
              <a:rPr lang="ru-RU" sz="1200" dirty="0">
                <a:solidFill>
                  <a:schemeClr val="bg1"/>
                </a:solidFill>
              </a:rPr>
              <a:t>» (</a:t>
            </a:r>
            <a:r>
              <a:rPr lang="ru-RU" sz="1200" dirty="0" err="1">
                <a:solidFill>
                  <a:schemeClr val="bg1"/>
                </a:solidFill>
              </a:rPr>
              <a:t>https</a:t>
            </a:r>
            <a:r>
              <a:rPr lang="ru-RU" sz="1200" dirty="0">
                <a:solidFill>
                  <a:schemeClr val="bg1"/>
                </a:solidFill>
              </a:rPr>
              <a:t>://unrecht-erinnern.info)</a:t>
            </a:r>
          </a:p>
        </p:txBody>
      </p:sp>
      <p:pic>
        <p:nvPicPr>
          <p:cNvPr id="4098" name="Picture 2" descr="\\192.168.186.3\UserShares\1. Отделы и сотрудники\3.Отдел использования и публикации документов\Бурлуцкая С.А\от Ращектаевой\Узники\Концлагерь\3.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07264" y="1268760"/>
            <a:ext cx="5929472" cy="419479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Равнобедренный треугольник 5">
            <a:hlinkClick r:id="rId5"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Фабрика смерти">
            <a:hlinkClick r:id="" action="ppaction://media"/>
            <a:extLst>
              <a:ext uri="{FF2B5EF4-FFF2-40B4-BE49-F238E27FC236}">
                <a16:creationId xmlns:a16="http://schemas.microsoft.com/office/drawing/2014/main" id="{7B4A2C48-EAAE-0C55-0A44-6527FC4BE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1119" y="278900"/>
            <a:ext cx="509774" cy="498169"/>
          </a:xfrm>
          <a:prstGeom prst="rect">
            <a:avLst/>
          </a:prstGeom>
        </p:spPr>
      </p:pic>
    </p:spTree>
    <p:extLst>
      <p:ext uri="{BB962C8B-B14F-4D97-AF65-F5344CB8AC3E}">
        <p14:creationId xmlns:p14="http://schemas.microsoft.com/office/powerpoint/2010/main" val="23068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7" fill="remove"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err="1"/>
              <a:t>Сметанин</a:t>
            </a:r>
            <a:r>
              <a:rPr lang="ru-RU" sz="4000" dirty="0"/>
              <a:t> Семен Александрович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669009" y="2562520"/>
            <a:ext cx="7880243" cy="3093154"/>
          </a:xfrm>
          <a:prstGeom prst="rect">
            <a:avLst/>
          </a:prstGeom>
          <a:noFill/>
        </p:spPr>
        <p:txBody>
          <a:bodyPr wrap="square" rtlCol="0">
            <a:spAutoFit/>
          </a:bodyPr>
          <a:lstStyle/>
          <a:p>
            <a:pPr algn="just"/>
            <a:r>
              <a:rPr lang="ru-RU" sz="1300" spc="-20" dirty="0">
                <a:solidFill>
                  <a:schemeClr val="bg1"/>
                </a:solidFill>
              </a:rPr>
              <a:t>Вести бой с врагом было нечем, и поэтому после атаки уцелело только 7 наших солдат, которых в дождь, слякоть погнали в концлагерь. На протяжении 9 суток колонна военнопленных преодолела путь до австрийского г. </a:t>
            </a:r>
            <a:r>
              <a:rPr lang="ru-RU" sz="1300" spc="-20" dirty="0" err="1">
                <a:solidFill>
                  <a:schemeClr val="bg1"/>
                </a:solidFill>
              </a:rPr>
              <a:t>Линц</a:t>
            </a:r>
            <a:r>
              <a:rPr lang="ru-RU" sz="1300" spc="-20" dirty="0">
                <a:solidFill>
                  <a:schemeClr val="bg1"/>
                </a:solidFill>
              </a:rPr>
              <a:t>. Пленных привели в австрийский концлагерь Маутхаузен. 49 бараков были забиты военнопленными. По прибытии в лагерь стали рассказывать военнопленным новости с фронта, хотя старший (поляк) по бараку предупредил, что этого делать нельзя. Кто-то донес, и Семена забрали в комендатуру. Пытки были ужасные, до самой смерти у солдата под ногтями были от этих пыток иголки. Но ничего не могло сломить верность к Родине. Старались держаться все вместе, по возможности помогали друг другу. На всю жизнь запомнил Семен Александрович, как выжить в этом аду помог ему польский солдат, посоветовав изменить национальность, поменять фамилию, что значительно улучшило ему жизнь. Благодаря этому поляку он остался жить, так как был направлен на более легкую работу, на сахарный завод, а не на каменоломню. В феврале 1945 г. офицерским составом был организован побег. Массовый огромный побег был организован для военнопленных этого концлагеря, только с барака, в котором находился </a:t>
            </a:r>
            <a:r>
              <a:rPr lang="ru-RU" sz="1300" spc="-20" dirty="0" err="1">
                <a:solidFill>
                  <a:schemeClr val="bg1"/>
                </a:solidFill>
              </a:rPr>
              <a:t>Сметанин</a:t>
            </a:r>
            <a:r>
              <a:rPr lang="ru-RU" sz="1300" spc="-20" dirty="0">
                <a:solidFill>
                  <a:schemeClr val="bg1"/>
                </a:solidFill>
              </a:rPr>
              <a:t> С., бежало 7 военнопленных. Но была облава войсками СС, и только трое из этого барака остались в живых. Тяжелый путь был у солдат, и вот они в частях нашей армии. </a:t>
            </a:r>
          </a:p>
        </p:txBody>
      </p:sp>
      <p:sp>
        <p:nvSpPr>
          <p:cNvPr id="10" name="TextBox 9"/>
          <p:cNvSpPr txBox="1"/>
          <p:nvPr/>
        </p:nvSpPr>
        <p:spPr>
          <a:xfrm>
            <a:off x="2051720" y="940179"/>
            <a:ext cx="6497532" cy="1692771"/>
          </a:xfrm>
          <a:prstGeom prst="rect">
            <a:avLst/>
          </a:prstGeom>
          <a:noFill/>
        </p:spPr>
        <p:txBody>
          <a:bodyPr wrap="square" rtlCol="0">
            <a:spAutoFit/>
          </a:bodyPr>
          <a:lstStyle/>
          <a:p>
            <a:pPr algn="just"/>
            <a:r>
              <a:rPr lang="ru-RU" sz="1300" dirty="0">
                <a:solidFill>
                  <a:schemeClr val="bg1"/>
                </a:solidFill>
              </a:rPr>
              <a:t>Семен ушел на войну добровольцем, хотя ему еще не было 18 лет. В мае 1942 года он обучается на ускоренных курсах стрелка-радиста. </a:t>
            </a:r>
          </a:p>
          <a:p>
            <a:pPr algn="just"/>
            <a:r>
              <a:rPr lang="ru-RU" sz="1300" dirty="0">
                <a:solidFill>
                  <a:schemeClr val="bg1"/>
                </a:solidFill>
              </a:rPr>
              <a:t>В начале февраля 1944 года шли жестокие бои около города </a:t>
            </a:r>
            <a:r>
              <a:rPr lang="ru-RU" sz="1300" dirty="0" err="1">
                <a:solidFill>
                  <a:schemeClr val="bg1"/>
                </a:solidFill>
              </a:rPr>
              <a:t>Кишкимет</a:t>
            </a:r>
            <a:r>
              <a:rPr lang="ru-RU" sz="1300" dirty="0">
                <a:solidFill>
                  <a:schemeClr val="bg1"/>
                </a:solidFill>
              </a:rPr>
              <a:t> (Венгрия). Наши солдаты попали в окружение. Наши солдаты небольшой группировкой (около 20 человек) начали пробиваться к своим частям. По дороге они увидели небольшой дом. Хозяйка, по национальности украинка, пригласила уставших, голодных ребят в свой дом. Провела в дом, на всех дала </a:t>
            </a:r>
            <a:r>
              <a:rPr lang="ru-RU" sz="1300" spc="-20" dirty="0">
                <a:solidFill>
                  <a:schemeClr val="bg1"/>
                </a:solidFill>
              </a:rPr>
              <a:t>булку хлеба, а сама вышла из дома. Через некоторое время дом окружили немцы.</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666" y="1020394"/>
            <a:ext cx="1183394" cy="153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07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a:rPr>
              <a:t>Баев Иван Петрович</a:t>
            </a:r>
          </a:p>
          <a:p>
            <a:pPr algn="ctr"/>
            <a:r>
              <a:rPr lang="ru-RU" sz="1200" dirty="0">
                <a:solidFill>
                  <a:schemeClr val="bg1"/>
                </a:solidFill>
              </a:rPr>
              <a:t> Книга поколений. Память о пережитом / Н.В. Павленко. – ОАО «Типография «Новости», 2005. С. 20.</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descr="C:\Users\RASHEKTAEVAOS\Desktop\Узники\Баев Иван Петрович фото.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3603" y="1241306"/>
            <a:ext cx="3088801"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92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Баев Иван Петрович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4" name="TextBox 3"/>
          <p:cNvSpPr txBox="1"/>
          <p:nvPr/>
        </p:nvSpPr>
        <p:spPr>
          <a:xfrm>
            <a:off x="676284" y="2498788"/>
            <a:ext cx="7880243" cy="1892826"/>
          </a:xfrm>
          <a:prstGeom prst="rect">
            <a:avLst/>
          </a:prstGeom>
          <a:noFill/>
        </p:spPr>
        <p:txBody>
          <a:bodyPr wrap="square" rtlCol="0">
            <a:spAutoFit/>
          </a:bodyPr>
          <a:lstStyle/>
          <a:p>
            <a:pPr algn="just"/>
            <a:r>
              <a:rPr lang="ru-RU" sz="1300" spc="-20" dirty="0">
                <a:solidFill>
                  <a:schemeClr val="bg1"/>
                </a:solidFill>
              </a:rPr>
              <a:t>возможные варианты и уже на следующий день, дождавшись темноты, выбрались за ограждение лагеря. Фрицы быстро обнаружили наше отсутствие и бросились в погоню. Можно было не сомневаться, что собаки найдут след, но тут на наше счастье пошел дождь, и собаки след потеряли. Это нас спасло.</a:t>
            </a:r>
          </a:p>
          <a:p>
            <a:pPr algn="just"/>
            <a:r>
              <a:rPr lang="ru-RU" sz="1300" spc="-20" dirty="0">
                <a:solidFill>
                  <a:schemeClr val="bg1"/>
                </a:solidFill>
              </a:rPr>
              <a:t>Потом мы встретились с американцами. Вскоре нас в товарном вагоне отправили в Россию. Сначала мы доехали до польской границы. О том, что война закончилась, узнали от наших солдат, которых встретили по дороге. Часть пути до города </a:t>
            </a:r>
            <a:r>
              <a:rPr lang="ru-RU" sz="1300" spc="-20" dirty="0" err="1">
                <a:solidFill>
                  <a:schemeClr val="bg1"/>
                </a:solidFill>
              </a:rPr>
              <a:t>Зордино</a:t>
            </a:r>
            <a:r>
              <a:rPr lang="ru-RU" sz="1300" spc="-20" dirty="0">
                <a:solidFill>
                  <a:schemeClr val="bg1"/>
                </a:solidFill>
              </a:rPr>
              <a:t> шли пешком. Здесь мы некоторое время помогали местным жителям обмолачивать пшеницу и косить сено. Когда работу закончили, в товарных вагонах нас отправили домой».</a:t>
            </a:r>
          </a:p>
        </p:txBody>
      </p:sp>
      <p:sp>
        <p:nvSpPr>
          <p:cNvPr id="10" name="TextBox 9"/>
          <p:cNvSpPr txBox="1"/>
          <p:nvPr/>
        </p:nvSpPr>
        <p:spPr>
          <a:xfrm>
            <a:off x="2051720" y="940179"/>
            <a:ext cx="6497532" cy="1692771"/>
          </a:xfrm>
          <a:prstGeom prst="rect">
            <a:avLst/>
          </a:prstGeom>
          <a:noFill/>
        </p:spPr>
        <p:txBody>
          <a:bodyPr wrap="square" rtlCol="0">
            <a:spAutoFit/>
          </a:bodyPr>
          <a:lstStyle/>
          <a:p>
            <a:pPr algn="just"/>
            <a:r>
              <a:rPr lang="ru-RU" sz="1300" spc="-20" dirty="0">
                <a:solidFill>
                  <a:schemeClr val="bg1"/>
                </a:solidFill>
              </a:rPr>
              <a:t>В 1941 году И.П. Баев добровольно пошел на фронт, уволившись со службы в пожарной охране и аннулировав броню в военкомате. </a:t>
            </a:r>
          </a:p>
          <a:p>
            <a:pPr algn="just"/>
            <a:r>
              <a:rPr lang="ru-RU" sz="1300" spc="-20" dirty="0">
                <a:solidFill>
                  <a:schemeClr val="bg1"/>
                </a:solidFill>
              </a:rPr>
              <a:t>Служил Иван Петрович при штабе, охранял офицеров, во время одного из боев попал в плен к немцам.</a:t>
            </a:r>
          </a:p>
          <a:p>
            <a:pPr algn="just"/>
            <a:r>
              <a:rPr lang="ru-RU" sz="1300" spc="-20" dirty="0">
                <a:solidFill>
                  <a:schemeClr val="bg1"/>
                </a:solidFill>
              </a:rPr>
              <a:t>«Фрицы, так мы их называли, обращались с нами жестоко, заставляли работать в шахтах. У меня с самого начала была неотступная мысль: сбегу. Но как — не представлял себе. Нужен был напарник. И тут судьба послала мне друга. Новый пленный  сам подошел  ко мне и предложил  бежать.  Вместе  мы  рассмотрели  все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686" y="1020394"/>
            <a:ext cx="1052338" cy="14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6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a:rPr>
              <a:t>Матвеев Александр Иванович</a:t>
            </a:r>
          </a:p>
          <a:p>
            <a:pPr algn="ctr"/>
            <a:r>
              <a:rPr lang="ru-RU" sz="1200" dirty="0">
                <a:solidFill>
                  <a:schemeClr val="bg1"/>
                </a:solidFill>
              </a:rPr>
              <a:t> Книга поколений. Память о </a:t>
            </a:r>
            <a:r>
              <a:rPr lang="ru-RU" sz="1200" dirty="0" err="1">
                <a:solidFill>
                  <a:schemeClr val="bg1"/>
                </a:solidFill>
              </a:rPr>
              <a:t>пережилом</a:t>
            </a:r>
            <a:r>
              <a:rPr lang="ru-RU" sz="1200" dirty="0">
                <a:solidFill>
                  <a:schemeClr val="bg1"/>
                </a:solidFill>
              </a:rPr>
              <a:t> / Н.В. Павленко. – ОАО «Типография «Новости», 2005. С. 127.</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Users\RASHEKTAEVAOS\Desktop\Узники\матвеев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87" y="1253584"/>
            <a:ext cx="3019627"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5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Матвеев Александр Иванович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2985984" y="1020394"/>
            <a:ext cx="5258424" cy="2893100"/>
          </a:xfrm>
          <a:prstGeom prst="rect">
            <a:avLst/>
          </a:prstGeom>
          <a:noFill/>
        </p:spPr>
        <p:txBody>
          <a:bodyPr wrap="square" rtlCol="0">
            <a:spAutoFit/>
          </a:bodyPr>
          <a:lstStyle/>
          <a:p>
            <a:pPr algn="just"/>
            <a:r>
              <a:rPr lang="ru-RU" sz="1300" spc="-20" dirty="0">
                <a:solidFill>
                  <a:schemeClr val="bg1"/>
                </a:solidFill>
              </a:rPr>
              <a:t>Родился в 1913 году в селе Казанское Горьковской области. С 1935-го по 1939 год проходил срочную службу в 236-м полку Народного комиссариата внутренних дел. После окончания военного училища до июня 1941 года служил в Воронеже в 315-м стрелковом полку 19-й стрелковой дивизии. Принимал участие в боевых действиях в составе 24-й армии до октября 1941 года. Был тяжело ранен и попал в плен. В фашистской неволе находился до самого окончания войны. Награжден орденом Отечественной войны II степени.</a:t>
            </a:r>
          </a:p>
          <a:p>
            <a:pPr algn="just"/>
            <a:r>
              <a:rPr lang="ru-RU" sz="1300" spc="-20" dirty="0">
                <a:solidFill>
                  <a:schemeClr val="bg1"/>
                </a:solidFill>
              </a:rPr>
              <a:t>В </a:t>
            </a:r>
            <a:r>
              <a:rPr lang="ru-RU" sz="1300" spc="-20" dirty="0" err="1">
                <a:solidFill>
                  <a:schemeClr val="bg1"/>
                </a:solidFill>
              </a:rPr>
              <a:t>Нягань</a:t>
            </a:r>
            <a:r>
              <a:rPr lang="ru-RU" sz="1300" spc="-20" dirty="0">
                <a:solidFill>
                  <a:schemeClr val="bg1"/>
                </a:solidFill>
              </a:rPr>
              <a:t> приехал в 1966 году. С момента образования </a:t>
            </a:r>
            <a:r>
              <a:rPr lang="ru-RU" sz="1300" spc="-20" dirty="0" err="1">
                <a:solidFill>
                  <a:schemeClr val="bg1"/>
                </a:solidFill>
              </a:rPr>
              <a:t>Няганского</a:t>
            </a:r>
            <a:r>
              <a:rPr lang="ru-RU" sz="1300" spc="-20" dirty="0">
                <a:solidFill>
                  <a:schemeClr val="bg1"/>
                </a:solidFill>
              </a:rPr>
              <a:t> леспромхоза и до выхода на пенсию работал в леспромхозе водителем.</a:t>
            </a:r>
          </a:p>
          <a:p>
            <a:pPr algn="just"/>
            <a:r>
              <a:rPr lang="ru-RU" sz="1300" spc="-20" dirty="0">
                <a:solidFill>
                  <a:schemeClr val="bg1"/>
                </a:solidFill>
              </a:rPr>
              <a:t>Умер 22 ноября 1995 года.</a:t>
            </a:r>
          </a:p>
          <a:p>
            <a:pPr algn="just"/>
            <a:endParaRPr lang="ru-RU" sz="1300" spc="-20" dirty="0">
              <a:solidFill>
                <a:schemeClr val="bg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686" y="1020394"/>
            <a:ext cx="1926122" cy="272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9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Канаков Дмитрий Афанасьевич</a:t>
            </a:r>
          </a:p>
          <a:p>
            <a:pPr algn="ctr"/>
            <a:r>
              <a:rPr lang="ru-RU" sz="1200" dirty="0">
                <a:solidFill>
                  <a:schemeClr val="bg1"/>
                </a:solidFill>
              </a:rPr>
              <a:t> Книга памяти Белоярского района /АУ Белоярского района «БИЦ «Квадрат», 2020. С. 51.</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C:\Users\RASHEKTAEVAOS\Desktop\Узники\Канаков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619" y="1253584"/>
            <a:ext cx="3220770"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26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Канаков Дмитрий Афанасьевич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2771800" y="1020394"/>
            <a:ext cx="5472608" cy="2292935"/>
          </a:xfrm>
          <a:prstGeom prst="rect">
            <a:avLst/>
          </a:prstGeom>
          <a:noFill/>
        </p:spPr>
        <p:txBody>
          <a:bodyPr wrap="square" rtlCol="0">
            <a:spAutoFit/>
          </a:bodyPr>
          <a:lstStyle/>
          <a:p>
            <a:pPr algn="just"/>
            <a:r>
              <a:rPr lang="ru-RU" sz="1300" spc="-20" dirty="0">
                <a:solidFill>
                  <a:schemeClr val="bg1"/>
                </a:solidFill>
              </a:rPr>
              <a:t>Участвовал в Великой Отечественной войне с 1941 по 1945 гг.</a:t>
            </a:r>
          </a:p>
          <a:p>
            <a:pPr algn="just"/>
            <a:r>
              <a:rPr lang="ru-RU" sz="1300" spc="-20" dirty="0">
                <a:solidFill>
                  <a:schemeClr val="bg1"/>
                </a:solidFill>
              </a:rPr>
              <a:t>С 13 сентября 1941 года воевал под Ленинградом. В 1942 году был ранен под Старой Руссой и попал в плен, был увезён в Германию. Из плена освободили американцы и на Дунае передали красноармейцам.</a:t>
            </a:r>
          </a:p>
          <a:p>
            <a:pPr algn="just"/>
            <a:r>
              <a:rPr lang="ru-RU" sz="1300" spc="-20" dirty="0">
                <a:solidFill>
                  <a:schemeClr val="bg1"/>
                </a:solidFill>
              </a:rPr>
              <a:t>Служил в </a:t>
            </a:r>
            <a:r>
              <a:rPr lang="ru-RU" sz="1300" spc="-20" dirty="0" err="1">
                <a:solidFill>
                  <a:schemeClr val="bg1"/>
                </a:solidFill>
              </a:rPr>
              <a:t>разведроте</a:t>
            </a:r>
            <a:r>
              <a:rPr lang="ru-RU" sz="1300" spc="-20" dirty="0">
                <a:solidFill>
                  <a:schemeClr val="bg1"/>
                </a:solidFill>
              </a:rPr>
              <a:t>.</a:t>
            </a:r>
          </a:p>
          <a:p>
            <a:pPr algn="just"/>
            <a:r>
              <a:rPr lang="ru-RU" sz="1300" spc="-20" dirty="0">
                <a:solidFill>
                  <a:schemeClr val="bg1"/>
                </a:solidFill>
              </a:rPr>
              <a:t>Из воспоминаний:  </a:t>
            </a:r>
          </a:p>
          <a:p>
            <a:pPr algn="just"/>
            <a:r>
              <a:rPr lang="ru-RU" sz="1300" spc="-20" dirty="0">
                <a:solidFill>
                  <a:schemeClr val="bg1"/>
                </a:solidFill>
              </a:rPr>
              <a:t>«Фашисты подвергали военнопленных нечеловеческим истязаниям и унижениям. По прибытии в лагерь проводили «санобработку». Раздевали догола и поливали из шлангов ледяной водой. Особенно любили это делать зимой в сильный мороз. Узники лишались имён и</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959" y="1020642"/>
            <a:ext cx="1643799" cy="218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8836" y="3202647"/>
            <a:ext cx="7275572" cy="692497"/>
          </a:xfrm>
          <a:prstGeom prst="rect">
            <a:avLst/>
          </a:prstGeom>
          <a:noFill/>
        </p:spPr>
        <p:txBody>
          <a:bodyPr wrap="square" rtlCol="0">
            <a:spAutoFit/>
          </a:bodyPr>
          <a:lstStyle/>
          <a:p>
            <a:pPr algn="just"/>
            <a:r>
              <a:rPr lang="ru-RU" sz="1300" spc="-20" dirty="0">
                <a:solidFill>
                  <a:schemeClr val="bg1"/>
                </a:solidFill>
              </a:rPr>
              <a:t>фамилий, каждому присваивался лагерный номер. Тяжелейшая работа, за каждую провинность - наказание. Тяжело об этом вспоминать, но говорить об этом надо для того, чтобы кошмары, перенесённые нашим поколением, больше не повторялись».</a:t>
            </a:r>
          </a:p>
        </p:txBody>
      </p:sp>
    </p:spTree>
    <p:extLst>
      <p:ext uri="{BB962C8B-B14F-4D97-AF65-F5344CB8AC3E}">
        <p14:creationId xmlns:p14="http://schemas.microsoft.com/office/powerpoint/2010/main" val="129229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Смердев Борис Александрович</a:t>
            </a:r>
          </a:p>
          <a:p>
            <a:pPr algn="ctr"/>
            <a:r>
              <a:rPr lang="ru-RU" sz="1200" dirty="0">
                <a:solidFill>
                  <a:schemeClr val="bg1"/>
                </a:solidFill>
              </a:rPr>
              <a:t> Книга памяти Белоярского района /АУ Белоярского района «БИЦ «Квадрат», 2020. С. 85.</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C:\Users\RASHEKTAEVAOS\Desktop\Узники\смердев -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347" y="1253584"/>
            <a:ext cx="3163314"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12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Смердев Борис Александрович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3131840" y="1101350"/>
            <a:ext cx="4752528" cy="1692771"/>
          </a:xfrm>
          <a:prstGeom prst="rect">
            <a:avLst/>
          </a:prstGeom>
          <a:noFill/>
        </p:spPr>
        <p:txBody>
          <a:bodyPr wrap="square" rtlCol="0">
            <a:spAutoFit/>
          </a:bodyPr>
          <a:lstStyle/>
          <a:p>
            <a:pPr algn="just"/>
            <a:r>
              <a:rPr lang="ru-RU" sz="1300" spc="-20" dirty="0">
                <a:solidFill>
                  <a:schemeClr val="bg1"/>
                </a:solidFill>
              </a:rPr>
              <a:t>Призван из с. Полноват. </a:t>
            </a:r>
          </a:p>
          <a:p>
            <a:pPr algn="just"/>
            <a:r>
              <a:rPr lang="ru-RU" sz="1300" spc="-20" dirty="0">
                <a:solidFill>
                  <a:schemeClr val="bg1"/>
                </a:solidFill>
              </a:rPr>
              <a:t>Служил в армии с 1939 года. Службу начал на Дальнем Востоке. Когда началась Великая Отечественная война, с Дальнего Востока был отправлен на Украину, в десантные войска.</a:t>
            </a:r>
          </a:p>
          <a:p>
            <a:pPr algn="just"/>
            <a:r>
              <a:rPr lang="ru-RU" sz="1300" spc="-20" dirty="0">
                <a:solidFill>
                  <a:schemeClr val="bg1"/>
                </a:solidFill>
              </a:rPr>
              <a:t>В Житомире принял первый бой. В июле 1941 года попал в плен. Был освобождён в 1945 году.</a:t>
            </a:r>
          </a:p>
          <a:p>
            <a:pPr algn="just"/>
            <a:endParaRPr lang="ru-RU" sz="1300" spc="-20" dirty="0">
              <a:solidFill>
                <a:schemeClr val="bg1"/>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01350"/>
            <a:ext cx="2095399" cy="283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74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Бабурин Тимофей Степанович</a:t>
            </a:r>
          </a:p>
          <a:p>
            <a:pPr algn="ctr"/>
            <a:r>
              <a:rPr lang="ru-RU" sz="1200" dirty="0">
                <a:solidFill>
                  <a:schemeClr val="bg1"/>
                </a:solidFill>
              </a:rPr>
              <a:t> Книга памяти Белоярского района /АУ Белоярского района «БИЦ «Квадрат», 2020. С. 102.</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descr="C:\Users\RASHEKTAEVAOS\Desktop\Узники\Бабурин -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42" y="1253584"/>
            <a:ext cx="3163619"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32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Вид на южную лагерную улицу со сторожевой вышки, зима 1941/42 г. © Архив изображений № 3111, архив Мемориала </a:t>
            </a:r>
            <a:r>
              <a:rPr lang="ru-RU" sz="1200" dirty="0" err="1">
                <a:solidFill>
                  <a:schemeClr val="bg1"/>
                </a:solidFill>
              </a:rPr>
              <a:t>Эренхайн</a:t>
            </a:r>
            <a:r>
              <a:rPr lang="ru-RU" sz="1200" dirty="0">
                <a:solidFill>
                  <a:schemeClr val="bg1"/>
                </a:solidFill>
              </a:rPr>
              <a:t> </a:t>
            </a:r>
            <a:r>
              <a:rPr lang="ru-RU" sz="1200" dirty="0" err="1">
                <a:solidFill>
                  <a:schemeClr val="bg1"/>
                </a:solidFill>
              </a:rPr>
              <a:t>Цайтхайн</a:t>
            </a:r>
            <a:r>
              <a:rPr lang="ru-RU" sz="1200" dirty="0">
                <a:solidFill>
                  <a:schemeClr val="bg1"/>
                </a:solidFill>
              </a:rPr>
              <a:t>. (</a:t>
            </a:r>
            <a:r>
              <a:rPr lang="ru-RU" sz="1200" dirty="0" err="1">
                <a:solidFill>
                  <a:schemeClr val="bg1"/>
                </a:solidFill>
              </a:rPr>
              <a:t>https</a:t>
            </a:r>
            <a:r>
              <a:rPr lang="ru-RU" sz="1200" dirty="0">
                <a:solidFill>
                  <a:schemeClr val="bg1"/>
                </a:solidFill>
              </a:rPr>
              <a:t>://unrecht-erinnern.info)</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94120" y="1547257"/>
            <a:ext cx="5755761" cy="395005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4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4000" dirty="0"/>
              <a:t>Бабурин Тимофей Степанович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1970776" y="859885"/>
            <a:ext cx="6633672" cy="1892826"/>
          </a:xfrm>
          <a:prstGeom prst="rect">
            <a:avLst/>
          </a:prstGeom>
          <a:noFill/>
        </p:spPr>
        <p:txBody>
          <a:bodyPr wrap="square" rtlCol="0">
            <a:spAutoFit/>
          </a:bodyPr>
          <a:lstStyle/>
          <a:p>
            <a:pPr algn="just"/>
            <a:r>
              <a:rPr lang="ru-RU" sz="1300" spc="-20" dirty="0">
                <a:solidFill>
                  <a:schemeClr val="bg1"/>
                </a:solidFill>
              </a:rPr>
              <a:t>Призван на фронт в 1941 году.</a:t>
            </a:r>
          </a:p>
          <a:p>
            <a:pPr algn="just"/>
            <a:r>
              <a:rPr lang="ru-RU" sz="1300" spc="-20" dirty="0">
                <a:solidFill>
                  <a:schemeClr val="bg1"/>
                </a:solidFill>
              </a:rPr>
              <a:t>Начало Великой Отечественной войны застало Бабурина под Минском, на учениях. В первый день войны, 22 июня, насчитал он одиннадцать налётов фашистской авиации на город. Успели принять сообщение о приказе командования занять линию обороны. Завязался жестокий бой. Через несколько часов яростного боя стало ясно, что огневые позиции заняты врагом, и полк Бабурина попал в окружение. </a:t>
            </a:r>
          </a:p>
          <a:p>
            <a:pPr algn="just"/>
            <a:r>
              <a:rPr lang="ru-RU" sz="1300" spc="-20" dirty="0">
                <a:solidFill>
                  <a:schemeClr val="bg1"/>
                </a:solidFill>
              </a:rPr>
              <a:t>Тимофею Степановичу не повезло. Нарвавшись на один из постов, тогда уже будучи командиром батареи, он попал в плен. В пересыльном лагере в городе Вязьма узнал, что фашисты отправляют военнопленных в Германию. И с той</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269" y="1001236"/>
            <a:ext cx="122614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717" y="2649926"/>
            <a:ext cx="7948731" cy="3293209"/>
          </a:xfrm>
          <a:prstGeom prst="rect">
            <a:avLst/>
          </a:prstGeom>
          <a:noFill/>
        </p:spPr>
        <p:txBody>
          <a:bodyPr wrap="square" rtlCol="0">
            <a:spAutoFit/>
          </a:bodyPr>
          <a:lstStyle/>
          <a:p>
            <a:pPr lvl="0" algn="just"/>
            <a:r>
              <a:rPr lang="ru-RU" sz="1300" spc="-20" dirty="0">
                <a:solidFill>
                  <a:prstClr val="black"/>
                </a:solidFill>
              </a:rPr>
              <a:t>поры в голове была только одна мысль: любой ценой остаться на родной земле. В один из пасмурных ноябрьских дней узников построили в колонну и отправили на железнодорожную станцию. В пути он совершил первый свой побег. Жажда жизни и свободы была сильнее страха смерти настолько, что он переплыл уже начавшую замерзать реку. Леденея на ночном морозце, добежал до ближайшей деревеньки.</a:t>
            </a:r>
          </a:p>
          <a:p>
            <a:pPr lvl="0" algn="just"/>
            <a:r>
              <a:rPr lang="ru-RU" sz="1300" spc="-20" dirty="0">
                <a:solidFill>
                  <a:prstClr val="black"/>
                </a:solidFill>
              </a:rPr>
              <a:t>Сколько же потом было таких побегов в его многострадальной жизни! Только на оккупированной территории далеко не уйдешь. Убегал из одного лагеря, попадал в другой. И так было до тех пор, пока Советская Армия не начала наступление. Военнопленных фашисты перебросили на территорию Латвии. Их умирало так много, что пришлось создавать похоронную команду. Тимофея Бабурина назначили старшим.</a:t>
            </a:r>
          </a:p>
          <a:p>
            <a:pPr lvl="0" algn="just"/>
            <a:r>
              <a:rPr lang="ru-RU" sz="1300" spc="-20" dirty="0">
                <a:solidFill>
                  <a:prstClr val="black"/>
                </a:solidFill>
              </a:rPr>
              <a:t>Весной 1945 года похоронную команду перебросили из Латвии под Кенигсберг, где ожидались тяжелые бои. Немцы укрепляли линию обороны. Пленных посылали на передний край копать траншеи для солдат Рейха.</a:t>
            </a:r>
          </a:p>
          <a:p>
            <a:pPr lvl="0" algn="just"/>
            <a:r>
              <a:rPr lang="ru-RU" sz="1300" spc="-20" dirty="0">
                <a:solidFill>
                  <a:prstClr val="black"/>
                </a:solidFill>
              </a:rPr>
              <a:t>В команде Тимофея были, в основном, пацаны 15-16 лет, не служившие в армии. Оставлять их на верную гибель он не мог. Учил, как обращаться с оружием, готовил к предстоящему побегу. Побег удался, кроме того, вывел тогда Бабурин из плена двадцать человек.</a:t>
            </a:r>
          </a:p>
        </p:txBody>
      </p:sp>
    </p:spTree>
    <p:extLst>
      <p:ext uri="{BB962C8B-B14F-4D97-AF65-F5344CB8AC3E}">
        <p14:creationId xmlns:p14="http://schemas.microsoft.com/office/powerpoint/2010/main" val="5162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Важенин Андрей Степанович</a:t>
            </a:r>
          </a:p>
          <a:p>
            <a:pPr algn="ctr"/>
            <a:r>
              <a:rPr lang="ru-RU" sz="1200" dirty="0">
                <a:solidFill>
                  <a:schemeClr val="bg1"/>
                </a:solidFill>
              </a:rPr>
              <a:t> КУ «Государственный архив Югры». Ф.634. Оп.1-л.  Д.33. Л. 782 </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RASHEKTAEVAOS\Desktop\Узники\КУГАЮ\КУГАЮ_634_1-л_33_13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19" t="9258" r="9268" b="8916"/>
          <a:stretch/>
        </p:blipFill>
        <p:spPr bwMode="auto">
          <a:xfrm>
            <a:off x="1871700" y="1253584"/>
            <a:ext cx="5400600" cy="422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50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err="1">
                <a:solidFill>
                  <a:schemeClr val="bg1"/>
                </a:solidFill>
                <a:latin typeface="Arial Black" pitchFamily="34" charset="0"/>
              </a:rPr>
              <a:t>Кайгородов</a:t>
            </a:r>
            <a:r>
              <a:rPr lang="ru-RU" sz="1600" dirty="0">
                <a:solidFill>
                  <a:schemeClr val="bg1"/>
                </a:solidFill>
                <a:latin typeface="Arial Black" pitchFamily="34" charset="0"/>
              </a:rPr>
              <a:t> Трифон Васильевич</a:t>
            </a:r>
          </a:p>
          <a:p>
            <a:pPr algn="ctr"/>
            <a:r>
              <a:rPr lang="ru-RU" sz="1200" dirty="0">
                <a:solidFill>
                  <a:schemeClr val="bg1"/>
                </a:solidFill>
              </a:rPr>
              <a:t> КУ «Государственный архив Югры». Ф.634. Оп.1-л.  Д.35. Л.342. </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C:\Users\RASHEKTAEVAOS\Desktop\Узники\КУГАЮ\КУГАЮ_634_1-л_35_09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08" t="10657" r="9726" b="9581"/>
          <a:stretch/>
        </p:blipFill>
        <p:spPr bwMode="auto">
          <a:xfrm>
            <a:off x="1869267" y="1253584"/>
            <a:ext cx="5405467" cy="4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3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Паутов Иван </a:t>
            </a:r>
            <a:r>
              <a:rPr lang="ru-RU" sz="1600" dirty="0" err="1">
                <a:solidFill>
                  <a:schemeClr val="bg1"/>
                </a:solidFill>
                <a:latin typeface="Arial Black" pitchFamily="34" charset="0"/>
              </a:rPr>
              <a:t>Самсонович</a:t>
            </a:r>
            <a:endParaRPr lang="ru-RU" sz="1600" dirty="0">
              <a:solidFill>
                <a:schemeClr val="bg1"/>
              </a:solidFill>
              <a:latin typeface="Arial Black" pitchFamily="34" charset="0"/>
            </a:endParaRPr>
          </a:p>
          <a:p>
            <a:pPr algn="ctr"/>
            <a:r>
              <a:rPr lang="ru-RU" sz="1200" dirty="0">
                <a:solidFill>
                  <a:schemeClr val="bg1"/>
                </a:solidFill>
              </a:rPr>
              <a:t> КУ «Государственный архив Югры». Ф.634. Оп.1-л.  Д.39. Л.478. </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C:\Users\RASHEKTAEVAOS\Desktop\Узники\КУГАЮ\КУГАЮ_634_1-л_39_08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92" t="6074" r="4811" b="5577"/>
          <a:stretch/>
        </p:blipFill>
        <p:spPr bwMode="auto">
          <a:xfrm>
            <a:off x="2000702" y="1256813"/>
            <a:ext cx="5142597" cy="424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46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Попов Василий Леонидович</a:t>
            </a:r>
          </a:p>
          <a:p>
            <a:pPr algn="ctr"/>
            <a:r>
              <a:rPr lang="ru-RU" sz="1200" dirty="0">
                <a:solidFill>
                  <a:schemeClr val="bg1"/>
                </a:solidFill>
              </a:rPr>
              <a:t> КУ «Государственный архив Югры». Ф.634. Оп.1-л.  Д.39. Л.494. </a:t>
            </a:r>
          </a:p>
        </p:txBody>
      </p:sp>
      <p:sp>
        <p:nvSpPr>
          <p:cNvPr id="8" name="Равнобедренный треугольник 7">
            <a:hlinkClick r:id="rId2"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C:\Users\RASHEKTAEVAOS\Desktop\Узники\КУГАЮ\КУГАЮ_634_1-л_39_0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34" t="6565" r="5362" b="5781"/>
          <a:stretch/>
        </p:blipFill>
        <p:spPr bwMode="auto">
          <a:xfrm>
            <a:off x="1866662" y="1253584"/>
            <a:ext cx="5410677" cy="424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52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Попов Василий Леонидович</a:t>
            </a:r>
          </a:p>
          <a:p>
            <a:pPr algn="ctr"/>
            <a:r>
              <a:rPr lang="ru-RU" sz="1200" dirty="0">
                <a:solidFill>
                  <a:schemeClr val="bg1"/>
                </a:solidFill>
              </a:rPr>
              <a:t> КУ «Государственный архив Югры». Ф.634. Оп.1-л.  Д.39. Л.494. </a:t>
            </a:r>
          </a:p>
        </p:txBody>
      </p:sp>
      <p:sp>
        <p:nvSpPr>
          <p:cNvPr id="8" name="Равнобедренный треугольник 7">
            <a:hlinkClick r:id="rId2"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C:\Users\RASHEKTAEVAOS\Desktop\Узники\КУГАЮ\КУГАЮ_634_1-л_39_0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34" t="6565" r="5362" b="5781"/>
          <a:stretch/>
        </p:blipFill>
        <p:spPr bwMode="auto">
          <a:xfrm>
            <a:off x="1866662" y="1253584"/>
            <a:ext cx="5410677" cy="424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39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p:txBody>
      </p:sp>
      <p:sp>
        <p:nvSpPr>
          <p:cNvPr id="6" name="Равнобедренный треугольник 5">
            <a:hlinkClick r:id="rId4"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9596EAAE-A1EC-5DC3-AF5B-46690BCD95A5}"/>
              </a:ext>
            </a:extLst>
          </p:cNvPr>
          <p:cNvSpPr txBox="1"/>
          <p:nvPr/>
        </p:nvSpPr>
        <p:spPr>
          <a:xfrm>
            <a:off x="1966286" y="5445225"/>
            <a:ext cx="64414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dirty="0">
                <a:solidFill>
                  <a:schemeClr val="bg1"/>
                </a:solidFill>
              </a:rPr>
              <a:t>Женщины, освобожденные из концентрационного лагеря Равенсбрюк.</a:t>
            </a:r>
          </a:p>
          <a:p>
            <a:r>
              <a:rPr lang="ru-RU" sz="1200" dirty="0">
                <a:solidFill>
                  <a:schemeClr val="bg1"/>
                </a:solidFill>
              </a:rPr>
              <a:t>Источник: </a:t>
            </a:r>
            <a:r>
              <a:rPr lang="en-US" sz="1200" dirty="0">
                <a:solidFill>
                  <a:schemeClr val="bg1"/>
                </a:solidFill>
              </a:rPr>
              <a:t>https://warspro.ru/velikaya-otechestvennaya-vojna/obshhie/kontslagerya-fashistskoj-germani</a:t>
            </a:r>
            <a:endParaRPr lang="ru-RU" sz="1200" dirty="0">
              <a:solidFill>
                <a:schemeClr val="bg1"/>
              </a:solidFill>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253585"/>
            <a:ext cx="3966339" cy="419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Мирное население.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064" y="260648"/>
            <a:ext cx="504056" cy="504056"/>
          </a:xfrm>
          <a:prstGeom prst="rect">
            <a:avLst/>
          </a:prstGeom>
        </p:spPr>
      </p:pic>
    </p:spTree>
    <p:extLst>
      <p:ext uri="{BB962C8B-B14F-4D97-AF65-F5344CB8AC3E}">
        <p14:creationId xmlns:p14="http://schemas.microsoft.com/office/powerpoint/2010/main" val="36422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3">
                <p:cTn id="7" fill="remove"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a:rPr>
              <a:t>Кузьмич Евдокия Степановна</a:t>
            </a:r>
          </a:p>
          <a:p>
            <a:pPr algn="ctr">
              <a:lnSpc>
                <a:spcPct val="150000"/>
              </a:lnSpc>
            </a:pPr>
            <a:endParaRPr lang="ru-RU" sz="1600" dirty="0">
              <a:solidFill>
                <a:schemeClr val="bg1"/>
              </a:solidFill>
              <a:latin typeface="Arial Black"/>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descr="C:\Users\RASHEKTAEVAOS\Desktop\Узники\Сургут\кузьмич\0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18" t="6585" r="31255" b="52067"/>
          <a:stretch/>
        </p:blipFill>
        <p:spPr bwMode="auto">
          <a:xfrm>
            <a:off x="3202482" y="1253584"/>
            <a:ext cx="2811043" cy="4220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96EAAE-A1EC-5DC3-AF5B-46690BCD95A5}"/>
              </a:ext>
            </a:extLst>
          </p:cNvPr>
          <p:cNvSpPr txBox="1"/>
          <p:nvPr/>
        </p:nvSpPr>
        <p:spPr>
          <a:xfrm>
            <a:off x="1668665" y="5764899"/>
            <a:ext cx="6038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dirty="0">
                <a:solidFill>
                  <a:schemeClr val="bg1"/>
                </a:solidFill>
              </a:rPr>
              <a:t>Муниципальное казенное учреждение «Муниципальный архив города Сургута»</a:t>
            </a:r>
          </a:p>
        </p:txBody>
      </p:sp>
    </p:spTree>
    <p:extLst>
      <p:ext uri="{BB962C8B-B14F-4D97-AF65-F5344CB8AC3E}">
        <p14:creationId xmlns:p14="http://schemas.microsoft.com/office/powerpoint/2010/main" val="63551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Кузьмич Евдокия Степановна</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6" name="TextBox 5"/>
          <p:cNvSpPr txBox="1"/>
          <p:nvPr/>
        </p:nvSpPr>
        <p:spPr>
          <a:xfrm>
            <a:off x="683568" y="980728"/>
            <a:ext cx="7848872" cy="4693593"/>
          </a:xfrm>
          <a:prstGeom prst="rect">
            <a:avLst/>
          </a:prstGeom>
          <a:noFill/>
        </p:spPr>
        <p:txBody>
          <a:bodyPr wrap="square" rtlCol="0">
            <a:spAutoFit/>
          </a:bodyPr>
          <a:lstStyle/>
          <a:p>
            <a:pPr algn="just"/>
            <a:r>
              <a:rPr lang="ru-RU" sz="1300" spc="-20" dirty="0">
                <a:solidFill>
                  <a:schemeClr val="bg1"/>
                </a:solidFill>
              </a:rPr>
              <a:t>В 1943 г. немцы начали угонять молодежь в Германию. Я надеялась, что меня не отправят на работы в Германию потому что после ранения, считалась инвалидом. В Германию угнали моего младшего брата, а 1 июня 1943 г. забрали и меня. Мне тогда было 21 год.</a:t>
            </a:r>
          </a:p>
          <a:p>
            <a:pPr algn="just"/>
            <a:r>
              <a:rPr lang="ru-RU" sz="1300" spc="-20" dirty="0">
                <a:solidFill>
                  <a:schemeClr val="bg1"/>
                </a:solidFill>
              </a:rPr>
              <a:t>На станции под Харьковом нас посадили в товарный вагон. Вагон набили до отказа и отправили до Киева. Все это время еду не давали. В Киеве нас высадили из вагона и построили в очередь на получение хлеба. Выдали нам на дорогу по три булки хлеба. Хлеб был испечен из просяной шелухи. Его было невозможно есть – он сильно крошился. С этим пайком нас опять посадили в вагоны и повезли в Германию. Ехали почти больше недели. Привезли нас в город </a:t>
            </a:r>
            <a:r>
              <a:rPr lang="ru-RU" sz="1300" spc="-20" dirty="0" err="1">
                <a:solidFill>
                  <a:schemeClr val="bg1"/>
                </a:solidFill>
              </a:rPr>
              <a:t>Ашаффенбург</a:t>
            </a:r>
            <a:r>
              <a:rPr lang="ru-RU" sz="1300" spc="-20" dirty="0">
                <a:solidFill>
                  <a:schemeClr val="bg1"/>
                </a:solidFill>
              </a:rPr>
              <a:t> под Франкфуртом-на-Майне. Нас было 60 девушек, поселили нас в концлагере. Мы должны были работать. Утром за нами приходил богатый немец и уводил нашу группу девушек из 5 человек на свой завод. Наш лагерь был по соседству с лагерем для военнопленных. Три очень отважных и смелых девушки связались с военнопленными. Они вместе начали готовить подрывную деятельность. Вскоре на них кто-то донес. Утром нас выстроили возле барака, вывели из строя этих трех девушек и расстреляли на наших глазах. Нас оставшихся 57 человек на следующий день перегнали в другой концлагерь, который находился на окраине города. Там было много бараков, в которых были пленные разных национальностей: бельгийцы, французы, поляки и другие. Лагерь был окружен колючей проволокой в 2 ряда и в 3 метра выстой. В каждом бараке жило по 20 человек. Посередине барака стояла одна печка буржуйка. Мы спали на нарах, в три этажа. По утрам нас водили на работу и с работы уже под конвоем. Кормили утром перед работой: давали 150 грамм хлеба и 1 половник пареной брюквы. На заводе в обед давали баланду, суповую похлебку. Русских пленных кормили хуже всех. Многие умерли: кто от голода, кто от болезней, кто от непосильного труда.</a:t>
            </a:r>
          </a:p>
          <a:p>
            <a:pPr algn="just"/>
            <a:r>
              <a:rPr lang="ru-RU" sz="1300" spc="-20" dirty="0">
                <a:solidFill>
                  <a:schemeClr val="bg1"/>
                </a:solidFill>
              </a:rPr>
              <a:t>Фашисты планировали всех заключенных до прихода советской армии уничтожить. Но, они не успели. 6 апреля 1945 г. нас освободили американские солдаты. </a:t>
            </a:r>
          </a:p>
        </p:txBody>
      </p:sp>
    </p:spTree>
    <p:extLst>
      <p:ext uri="{BB962C8B-B14F-4D97-AF65-F5344CB8AC3E}">
        <p14:creationId xmlns:p14="http://schemas.microsoft.com/office/powerpoint/2010/main" val="217296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600" dirty="0">
                <a:solidFill>
                  <a:schemeClr val="bg1"/>
                </a:solidFill>
                <a:latin typeface="Arial Black"/>
              </a:rPr>
              <a:t>Никанова Мария Антоновна</a:t>
            </a:r>
            <a:endParaRPr lang="ru-RU" dirty="0"/>
          </a:p>
          <a:p>
            <a:pPr algn="ctr"/>
            <a:r>
              <a:rPr lang="ru-RU" sz="1200" dirty="0">
                <a:solidFill>
                  <a:schemeClr val="bg1"/>
                </a:solidFill>
              </a:rPr>
              <a:t>Музей истории города </a:t>
            </a:r>
            <a:r>
              <a:rPr lang="ru-RU" sz="1200" dirty="0" err="1">
                <a:solidFill>
                  <a:schemeClr val="bg1"/>
                </a:solidFill>
              </a:rPr>
              <a:t>Урай</a:t>
            </a:r>
            <a:r>
              <a:rPr lang="ru-RU" sz="1200" dirty="0">
                <a:solidFill>
                  <a:schemeClr val="bg1"/>
                </a:solidFill>
              </a:rPr>
              <a:t>. УМ КП 6328_01</a:t>
            </a:r>
            <a:endParaRPr lang="ru-RU"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descr="Изображение выглядит как текст, человек, в позе, старый&#10;&#10;Автоматически созданное описание">
            <a:extLst>
              <a:ext uri="{FF2B5EF4-FFF2-40B4-BE49-F238E27FC236}">
                <a16:creationId xmlns:a16="http://schemas.microsoft.com/office/drawing/2014/main" id="{72B24040-44F3-5B91-39FA-9898DE80021D}"/>
              </a:ext>
            </a:extLst>
          </p:cNvPr>
          <p:cNvPicPr>
            <a:picLocks noChangeAspect="1"/>
          </p:cNvPicPr>
          <p:nvPr/>
        </p:nvPicPr>
        <p:blipFill>
          <a:blip r:embed="rId4"/>
          <a:stretch>
            <a:fillRect/>
          </a:stretch>
        </p:blipFill>
        <p:spPr>
          <a:xfrm>
            <a:off x="3200400" y="1254078"/>
            <a:ext cx="2831547" cy="42283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442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Концентрационный лагерь Бухенвальд: фотоистория из Германии // Журнал: </a:t>
            </a:r>
            <a:r>
              <a:rPr lang="en-US" sz="1200" dirty="0">
                <a:solidFill>
                  <a:schemeClr val="bg1"/>
                </a:solidFill>
              </a:rPr>
              <a:t>Rosphoto.com/«</a:t>
            </a:r>
            <a:r>
              <a:rPr lang="ru-RU" sz="1200" dirty="0">
                <a:solidFill>
                  <a:schemeClr val="bg1"/>
                </a:solidFill>
              </a:rPr>
              <a:t>Российское фото» </a:t>
            </a:r>
            <a:r>
              <a:rPr lang="en-US" sz="1200" dirty="0">
                <a:solidFill>
                  <a:schemeClr val="bg1"/>
                </a:solidFill>
              </a:rPr>
              <a:t>URL:</a:t>
            </a:r>
            <a:r>
              <a:rPr lang="ru-RU" sz="1200" dirty="0">
                <a:solidFill>
                  <a:schemeClr val="bg1"/>
                </a:solidFill>
              </a:rPr>
              <a:t> </a:t>
            </a:r>
            <a:r>
              <a:rPr lang="en-US" sz="1200" dirty="0">
                <a:solidFill>
                  <a:schemeClr val="bg1"/>
                </a:solidFill>
              </a:rPr>
              <a:t>https://rosphoto.com/ublogs/koncentracionnyy_lager_buhenvald-7119</a:t>
            </a: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536" y="1605278"/>
            <a:ext cx="5662929" cy="380354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765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a:t>Никанова Мария Антоновна </a:t>
            </a:r>
            <a:endParaRPr lang="ru-RU" sz="3600"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6" name="TextBox 5"/>
          <p:cNvSpPr txBox="1"/>
          <p:nvPr/>
        </p:nvSpPr>
        <p:spPr>
          <a:xfrm>
            <a:off x="639394" y="837163"/>
            <a:ext cx="8025567" cy="5493812"/>
          </a:xfrm>
          <a:prstGeom prst="rect">
            <a:avLst/>
          </a:prstGeom>
          <a:noFill/>
        </p:spPr>
        <p:txBody>
          <a:bodyPr wrap="square" lIns="91440" tIns="45720" rIns="91440" bIns="45720" rtlCol="0" anchor="t">
            <a:spAutoFit/>
          </a:bodyPr>
          <a:lstStyle/>
          <a:p>
            <a:pPr algn="just"/>
            <a:r>
              <a:rPr lang="ru-RU" sz="1300" spc="-20" dirty="0">
                <a:solidFill>
                  <a:schemeClr val="bg1"/>
                </a:solidFill>
              </a:rPr>
              <a:t>Довезли нас до Бреста, там погнали в баню и на обработку от вшей.   После бани опять в вагоны и повезли за Берлин. Дорогой заболели тифом и нас высадили, пригнали в бараки кирпичные, лагерь военнопленных, там они умирали как мухи. Поселили в бараки 2-х этажные, сплошные нары, на них матрацы из рогожи набиты бумагой и дали по солдатскому одеялу, которые блестели от мертвых гнид. Там мы держали карантин месяц. И после бани и обработки на машинах повезли в лагерь, «</a:t>
            </a:r>
            <a:r>
              <a:rPr lang="ru-RU" sz="1300" spc="-20" dirty="0" err="1">
                <a:solidFill>
                  <a:schemeClr val="bg1"/>
                </a:solidFill>
              </a:rPr>
              <a:t>Бомлиц</a:t>
            </a:r>
            <a:r>
              <a:rPr lang="ru-RU" sz="1300" spc="-20" dirty="0">
                <a:solidFill>
                  <a:schemeClr val="bg1"/>
                </a:solidFill>
              </a:rPr>
              <a:t>» там нас накормили и поселили в деревянные бараки и деревянные 2-х яростные кровати, там было тепло и светло, мы с того ада попали в рай, но только на вид. В том лагере нас тоже кормили: давали маленький тазик нечищеной картошки и такой же тазик баланды на 10 человек, кусочек хлеба, свекольной отжим и какая-то мука, не разобрать, или овес молотый, или ячмень больше похоже на опилки. А в новом лагере хлеб чистый и литр баланды на сутки. Весь лагерь был обнесен колючей проволокой. Кормили один раз в сутки. На работу ходили до поезда без охраны, но на груди носили  </a:t>
            </a:r>
            <a:r>
              <a:rPr lang="en-US" sz="1300" spc="-20" dirty="0">
                <a:solidFill>
                  <a:schemeClr val="bg1"/>
                </a:solidFill>
              </a:rPr>
              <a:t>OST</a:t>
            </a:r>
            <a:r>
              <a:rPr lang="ru-RU" sz="1300" spc="-20" dirty="0">
                <a:solidFill>
                  <a:schemeClr val="bg1"/>
                </a:solidFill>
              </a:rPr>
              <a:t>  только русские. На ногах деревянные колодки, спецовка как солдатские шинели, куртка и штаны.</a:t>
            </a:r>
            <a:endParaRPr lang="ru-RU" dirty="0">
              <a:solidFill>
                <a:schemeClr val="bg1"/>
              </a:solidFill>
            </a:endParaRPr>
          </a:p>
          <a:p>
            <a:pPr algn="just"/>
            <a:r>
              <a:rPr lang="ru-RU" sz="1300" spc="-20" dirty="0">
                <a:solidFill>
                  <a:schemeClr val="bg1"/>
                </a:solidFill>
              </a:rPr>
              <a:t>Нас в лагере было всего русских 300 человек, а остальные иностранцы. Так я прожила в этом лагере,  пока нас 9 апреля 1945 года не освободили англичане. Потом собрали всех русских в один деревянный лагерь. После освобождения приезжал лейтенант из Ленинграда и вел беседу, может, кто поедет морем домой или будете ждать победу, но через моря никто не согласился. Сделали перепись всего лагеря. Мы там прожили до 25 мая. А 25 мая нас посажали в машины и повезли до Эльбы. Там расселили по баракам, видно, офицерским, мы пробыли там сутки, потом пешком перешли мост, нас пересчитали, вещи погрузили на машины и одного сопровождающего, а мы пошли пешком. Нас поместили в скотские сараи, переписали и сказали, чтоб у жителей не брать ни крошки, кто что тронет - расстрел. Мы ведь были изменники Родины. И мы в этих сараях провалялись недели две. После наши вещи погрузили на повозки, а мы пешком, и привезли нас в деревянные </a:t>
            </a:r>
            <a:r>
              <a:rPr lang="ru-RU" sz="1300" spc="-20" dirty="0" err="1">
                <a:solidFill>
                  <a:schemeClr val="bg1"/>
                </a:solidFill>
              </a:rPr>
              <a:t>клопятники</a:t>
            </a:r>
            <a:r>
              <a:rPr lang="ru-RU" sz="1300" spc="-20" dirty="0">
                <a:solidFill>
                  <a:schemeClr val="bg1"/>
                </a:solidFill>
              </a:rPr>
              <a:t>, койки железные кипели клопами. С этого лагеря мужчин забрали неизвестно куда и погнали пешком. Как потом муж рассказывал, на уборку урожая. А нас, женщин, недели через три погрузили в товарные вагоны по областям и повезли в Россию. </a:t>
            </a:r>
          </a:p>
          <a:p>
            <a:pPr algn="just"/>
            <a:r>
              <a:rPr lang="ru-RU" sz="1300" spc="-20" dirty="0">
                <a:solidFill>
                  <a:schemeClr val="bg1"/>
                </a:solidFill>
              </a:rPr>
              <a:t>. </a:t>
            </a:r>
            <a:endParaRPr lang="ru-RU" dirty="0"/>
          </a:p>
        </p:txBody>
      </p:sp>
    </p:spTree>
    <p:extLst>
      <p:ext uri="{BB962C8B-B14F-4D97-AF65-F5344CB8AC3E}">
        <p14:creationId xmlns:p14="http://schemas.microsoft.com/office/powerpoint/2010/main" val="28055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Олейник Степанида Ивановна </a:t>
            </a:r>
          </a:p>
          <a:p>
            <a:pPr algn="ctr"/>
            <a:r>
              <a:rPr lang="ru-RU" sz="1200" dirty="0">
                <a:solidFill>
                  <a:schemeClr val="bg1"/>
                </a:solidFill>
              </a:rPr>
              <a:t> Из работы Скрябиной Юлии "Великая Отечественная Война в судьбе моей семьи".</a:t>
            </a:r>
            <a:br>
              <a:rPr lang="ru-RU" sz="1200" dirty="0">
                <a:solidFill>
                  <a:schemeClr val="bg1"/>
                </a:solidFill>
              </a:rPr>
            </a:br>
            <a:r>
              <a:rPr lang="ru-RU" sz="1200" dirty="0">
                <a:solidFill>
                  <a:schemeClr val="bg1"/>
                </a:solidFill>
              </a:rPr>
              <a:t> Отдел документационного и архивного обеспечения администрации города Югорска.</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238" y="1253584"/>
            <a:ext cx="3205530" cy="421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746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Олейник Степанида Ивановна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000" dirty="0">
              <a:solidFill>
                <a:srgbClr val="000000"/>
              </a:solidFill>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r>
              <a:rPr lang="ru-RU" sz="1200" dirty="0">
                <a:solidFill>
                  <a:schemeClr val="bg1"/>
                </a:solidFill>
              </a:rPr>
              <a:t>Из работы Скрябиной Юлии "Великая Отечественная Война в судьбе моей семьи".​</a:t>
            </a:r>
            <a:br>
              <a:rPr lang="ru-RU" sz="1200" dirty="0">
                <a:solidFill>
                  <a:schemeClr val="bg1"/>
                </a:solidFill>
              </a:rPr>
            </a:br>
            <a:r>
              <a:rPr lang="ru-RU" sz="1200" dirty="0">
                <a:solidFill>
                  <a:schemeClr val="bg1"/>
                </a:solidFill>
              </a:rPr>
              <a:t> Отдел документационного и архивного обеспечения администрации города Югорска.​</a:t>
            </a:r>
          </a:p>
        </p:txBody>
      </p:sp>
      <p:sp>
        <p:nvSpPr>
          <p:cNvPr id="6" name="TextBox 5"/>
          <p:cNvSpPr txBox="1"/>
          <p:nvPr/>
        </p:nvSpPr>
        <p:spPr>
          <a:xfrm>
            <a:off x="776696" y="1196752"/>
            <a:ext cx="7632848" cy="892552"/>
          </a:xfrm>
          <a:prstGeom prst="rect">
            <a:avLst/>
          </a:prstGeom>
          <a:noFill/>
        </p:spPr>
        <p:txBody>
          <a:bodyPr wrap="square" rtlCol="0">
            <a:spAutoFit/>
          </a:bodyPr>
          <a:lstStyle/>
          <a:p>
            <a:pPr algn="just"/>
            <a:r>
              <a:rPr lang="ru-RU" sz="1300" spc="-20" dirty="0">
                <a:solidFill>
                  <a:schemeClr val="bg1"/>
                </a:solidFill>
              </a:rPr>
              <a:t>Чтобы не сойти с ума от зверских нацистских пыток, от непосильного труда и болезней, царивших на территории лагеря, заключенные вспоминали свою родину, свои родные песни и стихи. Эти песни были записаны Степанидой Ивановной в маленький блокнот, который прилагался к дневнику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111" y="2348880"/>
            <a:ext cx="7468018" cy="2918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06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Олейник Степанида Ивановна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6" name="TextBox 5"/>
          <p:cNvSpPr txBox="1"/>
          <p:nvPr/>
        </p:nvSpPr>
        <p:spPr>
          <a:xfrm>
            <a:off x="2881004" y="934312"/>
            <a:ext cx="5616624" cy="2092881"/>
          </a:xfrm>
          <a:prstGeom prst="rect">
            <a:avLst/>
          </a:prstGeom>
          <a:noFill/>
        </p:spPr>
        <p:txBody>
          <a:bodyPr wrap="square" rtlCol="0">
            <a:spAutoFit/>
          </a:bodyPr>
          <a:lstStyle/>
          <a:p>
            <a:pPr algn="just"/>
            <a:r>
              <a:rPr lang="ru-RU" sz="1300" spc="-20" dirty="0">
                <a:solidFill>
                  <a:schemeClr val="bg1"/>
                </a:solidFill>
              </a:rPr>
              <a:t>Была арестована немецкими солдатами в августе 1943 года за связь с партизанами.</a:t>
            </a:r>
          </a:p>
          <a:p>
            <a:pPr algn="just"/>
            <a:r>
              <a:rPr lang="ru-RU" sz="1300" spc="-20" dirty="0">
                <a:solidFill>
                  <a:schemeClr val="bg1"/>
                </a:solidFill>
              </a:rPr>
              <a:t>После ареста ее отправили в концлагерь </a:t>
            </a:r>
            <a:r>
              <a:rPr lang="ru-RU" sz="1300" spc="-20" dirty="0" err="1">
                <a:solidFill>
                  <a:schemeClr val="bg1"/>
                </a:solidFill>
              </a:rPr>
              <a:t>Шталаг</a:t>
            </a:r>
            <a:r>
              <a:rPr lang="ru-RU" sz="1300" spc="-20" dirty="0">
                <a:solidFill>
                  <a:schemeClr val="bg1"/>
                </a:solidFill>
              </a:rPr>
              <a:t> 338 на территории Днепропетровской области. С этого лагеря началось то, что невозможно увидеть в самых жутких фильмах ужасов. </a:t>
            </a:r>
          </a:p>
          <a:p>
            <a:pPr algn="just"/>
            <a:r>
              <a:rPr lang="ru-RU" sz="1300" spc="-20" dirty="0">
                <a:solidFill>
                  <a:schemeClr val="bg1"/>
                </a:solidFill>
              </a:rPr>
              <a:t>Степанида Ивановна прошла через 7 концентрационных лагерей Третьего Рейха, среди которых были те, чьи названия печально известны многим: Бухенвальд, Майданек, Освенцим. </a:t>
            </a:r>
          </a:p>
          <a:p>
            <a:pPr algn="just"/>
            <a:r>
              <a:rPr lang="ru-RU" sz="1300" spc="-20" dirty="0">
                <a:solidFill>
                  <a:schemeClr val="bg1"/>
                </a:solidFill>
              </a:rPr>
              <a:t> </a:t>
            </a:r>
          </a:p>
          <a:p>
            <a:pPr algn="just"/>
            <a:endParaRPr lang="ru-RU" sz="1300" spc="-20"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96572"/>
            <a:ext cx="3024187"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4425" y="2567288"/>
            <a:ext cx="7848872" cy="3893374"/>
          </a:xfrm>
          <a:prstGeom prst="rect">
            <a:avLst/>
          </a:prstGeom>
          <a:noFill/>
        </p:spPr>
        <p:txBody>
          <a:bodyPr wrap="square" lIns="91440" tIns="45720" rIns="91440" bIns="45720" rtlCol="0" anchor="t">
            <a:spAutoFit/>
          </a:bodyPr>
          <a:lstStyle/>
          <a:p>
            <a:pPr lvl="0" algn="just"/>
            <a:r>
              <a:rPr lang="ru-RU" sz="1300" spc="-20" dirty="0">
                <a:solidFill>
                  <a:prstClr val="black"/>
                </a:solidFill>
              </a:rPr>
              <a:t>Из личного дневника: 14 апреля 1944г. Ночь. Нас привезли с Майданека. Поезд остановился, открывают дверь. Зарево. Кругом проволока и вышки, бараки - целый город. Спереди по обе стороны дороги высокие трубы, из которых валит густой, черный дым и иногда вырывается огонь. Это крематории, в которых день и ночь жгли людей. Ночь в каком-то здании, сильно болит голова, все голодные и измученные тяжелой дорогой. Утром строят и ведут по направлению к крематорию. Мы первые. Я, Юля Макарова и Наташа Сокуренко.... Юля говорит: Давайте идти ровно, не склоним голов перед врагами, мы коммунисты.  И мы идем ровно, не показывая врагам, что нам страшно.</a:t>
            </a:r>
          </a:p>
          <a:p>
            <a:pPr lvl="0" algn="just"/>
            <a:r>
              <a:rPr lang="ru-RU" sz="1300" spc="-20" dirty="0">
                <a:solidFill>
                  <a:prstClr val="black"/>
                </a:solidFill>
              </a:rPr>
              <a:t>Вдоль барака напротив лежат мёртвые из нашего транспорта, но есть и живые. Все раздеты и посыпаны хлоркой, которая разъедает возле глаз, рта и носа, пузырилась розовая от крови пена. А они просили пить, и никто не мог облегчить эти последние страдания людей, кругом ходили немцы с овчарками. Да и не во что было взять хотя бы зеленой воды с канавы. Строят по одному, ведут в барак, где сидят с левой стороны девушки и накалывают нам на левую руку номер тушью. Немка следит, чтобы никто не выдавливал тушь. Мой номер 77842. Еще в бане у меня разболелся желудок, которым я была больна еще в Майданеке...Я лежала на цементном полу до утра...И вот меня отвели на аппель и сразу же в </a:t>
            </a:r>
            <a:r>
              <a:rPr lang="ru-RU" sz="1300" spc="-20" dirty="0" err="1">
                <a:solidFill>
                  <a:prstClr val="black"/>
                </a:solidFill>
              </a:rPr>
              <a:t>ревир</a:t>
            </a:r>
            <a:r>
              <a:rPr lang="ru-RU" sz="1300" spc="-20" dirty="0">
                <a:solidFill>
                  <a:prstClr val="black"/>
                </a:solidFill>
              </a:rPr>
              <a:t>.</a:t>
            </a:r>
          </a:p>
          <a:p>
            <a:pPr algn="ctr"/>
            <a:r>
              <a:rPr lang="ru-RU" sz="1300" spc="-20" dirty="0">
                <a:solidFill>
                  <a:schemeClr val="bg1"/>
                </a:solidFill>
                <a:ea typeface="+mn-lt"/>
                <a:cs typeface="+mn-lt"/>
              </a:rPr>
              <a:t>Из личного дневника Степаниды Ивановны. </a:t>
            </a:r>
          </a:p>
          <a:p>
            <a:pPr algn="ctr"/>
            <a:r>
              <a:rPr lang="ru-RU" sz="1300" spc="-20" dirty="0">
                <a:solidFill>
                  <a:schemeClr val="bg1"/>
                </a:solidFill>
                <a:ea typeface="+mn-lt"/>
                <a:cs typeface="+mn-lt"/>
              </a:rPr>
              <a:t>Отдел документационного и архивного обеспечения </a:t>
            </a:r>
            <a:endParaRPr lang="ru-RU" dirty="0">
              <a:solidFill>
                <a:schemeClr val="bg1"/>
              </a:solidFill>
              <a:ea typeface="+mn-lt"/>
              <a:cs typeface="+mn-lt"/>
            </a:endParaRPr>
          </a:p>
          <a:p>
            <a:pPr algn="ctr"/>
            <a:r>
              <a:rPr lang="ru-RU" sz="1300" spc="-20" dirty="0">
                <a:solidFill>
                  <a:schemeClr val="bg1"/>
                </a:solidFill>
                <a:ea typeface="+mn-lt"/>
                <a:cs typeface="+mn-lt"/>
              </a:rPr>
              <a:t>администрации города Югорска. </a:t>
            </a:r>
            <a:endParaRPr lang="ru-RU" dirty="0">
              <a:solidFill>
                <a:schemeClr val="bg1"/>
              </a:solidFill>
            </a:endParaRPr>
          </a:p>
          <a:p>
            <a:pPr algn="just"/>
            <a:endParaRPr lang="ru-RU" sz="1300" spc="-20" dirty="0"/>
          </a:p>
        </p:txBody>
      </p:sp>
    </p:spTree>
    <p:extLst>
      <p:ext uri="{BB962C8B-B14F-4D97-AF65-F5344CB8AC3E}">
        <p14:creationId xmlns:p14="http://schemas.microsoft.com/office/powerpoint/2010/main" val="34440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ea typeface="+mn-lt"/>
                <a:cs typeface="+mn-lt"/>
              </a:rPr>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lnSpc>
                <a:spcPct val="150000"/>
              </a:lnSpc>
            </a:pPr>
            <a:endParaRPr lang="ru-RU" dirty="0">
              <a:solidFill>
                <a:prstClr val="black"/>
              </a:solidFill>
              <a:latin typeface="Arial Black"/>
            </a:endParaRPr>
          </a:p>
          <a:p>
            <a:pPr algn="ctr">
              <a:lnSpc>
                <a:spcPct val="150000"/>
              </a:lnSpc>
            </a:pPr>
            <a:r>
              <a:rPr lang="ru-RU" dirty="0">
                <a:solidFill>
                  <a:prstClr val="black"/>
                </a:solidFill>
                <a:latin typeface="Arial Black"/>
              </a:rPr>
              <a:t>Павленко Роза Иосифовна</a:t>
            </a:r>
            <a:endParaRPr lang="ru-RU" dirty="0">
              <a:solidFill>
                <a:prstClr val="black"/>
              </a:solidFill>
              <a:latin typeface="Arial Black" pitchFamily="34" charset="0"/>
            </a:endParaRPr>
          </a:p>
          <a:p>
            <a:pPr algn="ctr"/>
            <a:r>
              <a:rPr lang="ru-RU" sz="1200" dirty="0">
                <a:solidFill>
                  <a:prstClr val="black"/>
                </a:solidFill>
                <a:ea typeface="+mn-lt"/>
                <a:cs typeface="+mn-lt"/>
              </a:rPr>
              <a:t>Музей истории города </a:t>
            </a:r>
            <a:r>
              <a:rPr lang="ru-RU" sz="1200" dirty="0" err="1">
                <a:solidFill>
                  <a:prstClr val="black"/>
                </a:solidFill>
                <a:ea typeface="+mn-lt"/>
                <a:cs typeface="+mn-lt"/>
              </a:rPr>
              <a:t>Урай</a:t>
            </a:r>
            <a:r>
              <a:rPr lang="ru-RU" sz="1200" dirty="0">
                <a:solidFill>
                  <a:prstClr val="black"/>
                </a:solidFill>
                <a:ea typeface="+mn-lt"/>
                <a:cs typeface="+mn-lt"/>
              </a:rPr>
              <a:t>.</a:t>
            </a:r>
            <a:r>
              <a:rPr lang="ru-RU" sz="1200" dirty="0">
                <a:solidFill>
                  <a:prstClr val="black"/>
                </a:solidFill>
              </a:rPr>
              <a:t> </a:t>
            </a:r>
            <a:endParaRPr lang="ru-RU" sz="1200" spc="-20" dirty="0">
              <a:solidFill>
                <a:prstClr val="black"/>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 name="Рисунок 6" descr="Изображение выглядит как текст, внешний, старый, камень&#10;&#10;Автоматически созданное описание">
            <a:extLst>
              <a:ext uri="{FF2B5EF4-FFF2-40B4-BE49-F238E27FC236}">
                <a16:creationId xmlns:a16="http://schemas.microsoft.com/office/drawing/2014/main" id="{ABA79EEC-5FF8-3821-AA53-01B0DFF324A3}"/>
              </a:ext>
            </a:extLst>
          </p:cNvPr>
          <p:cNvPicPr>
            <a:picLocks noChangeAspect="1"/>
          </p:cNvPicPr>
          <p:nvPr/>
        </p:nvPicPr>
        <p:blipFill>
          <a:blip r:embed="rId4"/>
          <a:stretch>
            <a:fillRect/>
          </a:stretch>
        </p:blipFill>
        <p:spPr>
          <a:xfrm>
            <a:off x="3246127" y="1255168"/>
            <a:ext cx="2675513" cy="42029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0520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ea typeface="+mn-lt"/>
                <a:cs typeface="+mn-lt"/>
              </a:rPr>
              <a:t>Мирное население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endParaRPr lang="ru-RU" sz="1200" dirty="0">
              <a:solidFill>
                <a:prstClr val="black"/>
              </a:solidFill>
            </a:endParaRPr>
          </a:p>
          <a:p>
            <a:pPr algn="ctr">
              <a:lnSpc>
                <a:spcPct val="150000"/>
              </a:lnSpc>
            </a:pPr>
            <a:endParaRPr lang="ru-RU" dirty="0">
              <a:solidFill>
                <a:prstClr val="black"/>
              </a:solidFill>
              <a:latin typeface="Arial Black"/>
            </a:endParaRPr>
          </a:p>
          <a:p>
            <a:pPr algn="ctr">
              <a:lnSpc>
                <a:spcPct val="150000"/>
              </a:lnSpc>
            </a:pPr>
            <a:r>
              <a:rPr lang="ru-RU" dirty="0">
                <a:solidFill>
                  <a:prstClr val="black"/>
                </a:solidFill>
                <a:latin typeface="Arial Black"/>
              </a:rPr>
              <a:t>Павленко Галина Терентьевна</a:t>
            </a:r>
            <a:endParaRPr lang="ru-RU" dirty="0">
              <a:solidFill>
                <a:prstClr val="black"/>
              </a:solidFill>
              <a:latin typeface="Arial Black" pitchFamily="34" charset="0"/>
            </a:endParaRPr>
          </a:p>
          <a:p>
            <a:pPr algn="ctr">
              <a:lnSpc>
                <a:spcPct val="150000"/>
              </a:lnSpc>
            </a:pPr>
            <a:r>
              <a:rPr lang="ru-RU" sz="1200" dirty="0">
                <a:solidFill>
                  <a:prstClr val="black"/>
                </a:solidFill>
                <a:ea typeface="+mn-lt"/>
                <a:cs typeface="+mn-lt"/>
              </a:rPr>
              <a:t>Музей истории города </a:t>
            </a:r>
            <a:r>
              <a:rPr lang="ru-RU" sz="1200" dirty="0" err="1">
                <a:solidFill>
                  <a:prstClr val="black"/>
                </a:solidFill>
                <a:ea typeface="+mn-lt"/>
                <a:cs typeface="+mn-lt"/>
              </a:rPr>
              <a:t>Урай</a:t>
            </a:r>
            <a:r>
              <a:rPr lang="ru-RU" sz="1200" dirty="0">
                <a:solidFill>
                  <a:prstClr val="black"/>
                </a:solidFill>
                <a:ea typeface="+mn-lt"/>
                <a:cs typeface="+mn-lt"/>
              </a:rPr>
              <a:t>.</a:t>
            </a:r>
            <a:r>
              <a:rPr lang="ru-RU" sz="1200" dirty="0">
                <a:solidFill>
                  <a:prstClr val="black"/>
                </a:solidFill>
              </a:rPr>
              <a:t> </a:t>
            </a:r>
            <a:endParaRPr lang="ru-RU" sz="1200" spc="-20" dirty="0">
              <a:solidFill>
                <a:prstClr val="black"/>
              </a:solidFill>
            </a:endParaRPr>
          </a:p>
        </p:txBody>
      </p:sp>
      <p:sp>
        <p:nvSpPr>
          <p:cNvPr id="8" name="Равнобедренный треугольник 7">
            <a:hlinkClick r:id="rId2"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3" name="Рисунок 6" descr="Изображение выглядит как текст, одежда, шляпа&#10;&#10;Автоматически созданное описание">
            <a:extLst>
              <a:ext uri="{FF2B5EF4-FFF2-40B4-BE49-F238E27FC236}">
                <a16:creationId xmlns:a16="http://schemas.microsoft.com/office/drawing/2014/main" id="{59D2C3C7-9CFF-B6DF-451C-5C67008106AF}"/>
              </a:ext>
            </a:extLst>
          </p:cNvPr>
          <p:cNvPicPr>
            <a:picLocks noChangeAspect="1"/>
          </p:cNvPicPr>
          <p:nvPr/>
        </p:nvPicPr>
        <p:blipFill>
          <a:blip r:embed="rId3"/>
          <a:stretch>
            <a:fillRect/>
          </a:stretch>
        </p:blipFill>
        <p:spPr>
          <a:xfrm>
            <a:off x="3071073" y="1143764"/>
            <a:ext cx="3012336" cy="42041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7819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Семья Павленко</a:t>
            </a:r>
            <a:endParaRPr lang="ru-RU"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prstClr val="black"/>
              </a:solidFill>
            </a:endParaRPr>
          </a:p>
          <a:p>
            <a:pPr algn="just"/>
            <a:endParaRPr lang="ru-RU" sz="1000" dirty="0">
              <a:solidFill>
                <a:prstClr val="black"/>
              </a:solidFill>
            </a:endParaRPr>
          </a:p>
        </p:txBody>
      </p:sp>
      <p:sp>
        <p:nvSpPr>
          <p:cNvPr id="10" name="TextBox 9"/>
          <p:cNvSpPr txBox="1"/>
          <p:nvPr/>
        </p:nvSpPr>
        <p:spPr>
          <a:xfrm>
            <a:off x="734750" y="3885638"/>
            <a:ext cx="4728865" cy="2292935"/>
          </a:xfrm>
          <a:prstGeom prst="rect">
            <a:avLst/>
          </a:prstGeom>
          <a:noFill/>
        </p:spPr>
        <p:txBody>
          <a:bodyPr wrap="square" lIns="91440" tIns="45720" rIns="91440" bIns="45720" rtlCol="0" anchor="t">
            <a:spAutoFit/>
          </a:bodyPr>
          <a:lstStyle/>
          <a:p>
            <a:pPr algn="just"/>
            <a:r>
              <a:rPr lang="ru-RU" sz="1300" spc="-20" dirty="0">
                <a:solidFill>
                  <a:prstClr val="black"/>
                </a:solidFill>
                <a:ea typeface="+mn-lt"/>
                <a:cs typeface="+mn-lt"/>
              </a:rPr>
              <a:t>области, где находилась на спецпоселении с 18 февраля 1948 года по 22 июня 1955 года. В 1955 году Роза Иосифовна после проживания на севере в течение 7 лет была освобождена на основании решения Акимовского райсовета Запорожской области. Была реабилитирована только в 1991 году на основании статьи 3 Закона Украинской ССР от 17 апреля 1991 года «О реабилитации жертв политических репрессий на Украине».</a:t>
            </a:r>
          </a:p>
          <a:p>
            <a:pPr algn="just"/>
            <a:br>
              <a:rPr lang="ru-RU" sz="1300" spc="-20" dirty="0">
                <a:solidFill>
                  <a:prstClr val="white"/>
                </a:solidFill>
                <a:ea typeface="+mn-lt"/>
                <a:cs typeface="+mn-lt"/>
              </a:rPr>
            </a:br>
            <a:endParaRPr lang="ru-RU" sz="1300" spc="-20" dirty="0">
              <a:solidFill>
                <a:prstClr val="white"/>
              </a:solidFill>
              <a:ea typeface="+mn-lt"/>
              <a:cs typeface="+mn-lt"/>
            </a:endParaRPr>
          </a:p>
          <a:p>
            <a:pPr algn="just"/>
            <a:r>
              <a:rPr lang="ru-RU" sz="1300" spc="-20" dirty="0">
                <a:solidFill>
                  <a:prstClr val="black"/>
                </a:solidFill>
              </a:rPr>
              <a:t>                                                             Музей истории города </a:t>
            </a:r>
            <a:r>
              <a:rPr lang="ru-RU" sz="1300" spc="-20" dirty="0" err="1">
                <a:solidFill>
                  <a:prstClr val="black"/>
                </a:solidFill>
              </a:rPr>
              <a:t>Урай</a:t>
            </a:r>
            <a:r>
              <a:rPr lang="ru-RU" sz="1300" spc="-20" dirty="0">
                <a:solidFill>
                  <a:prstClr val="black"/>
                </a:solidFill>
              </a:rPr>
              <a:t>.</a:t>
            </a:r>
            <a:endParaRPr lang="ru-RU" dirty="0">
              <a:solidFill>
                <a:prstClr val="black"/>
              </a:solidFill>
            </a:endParaRPr>
          </a:p>
        </p:txBody>
      </p:sp>
      <p:sp>
        <p:nvSpPr>
          <p:cNvPr id="6" name="TextBox 5"/>
          <p:cNvSpPr txBox="1"/>
          <p:nvPr/>
        </p:nvSpPr>
        <p:spPr>
          <a:xfrm>
            <a:off x="2674162" y="1052869"/>
            <a:ext cx="5825148" cy="2893100"/>
          </a:xfrm>
          <a:prstGeom prst="rect">
            <a:avLst/>
          </a:prstGeom>
          <a:noFill/>
        </p:spPr>
        <p:txBody>
          <a:bodyPr wrap="square" lIns="91440" tIns="45720" rIns="91440" bIns="45720" rtlCol="0" anchor="t">
            <a:spAutoFit/>
          </a:bodyPr>
          <a:lstStyle/>
          <a:p>
            <a:pPr algn="just"/>
            <a:r>
              <a:rPr lang="ru-RU" sz="1300" spc="-20" dirty="0">
                <a:solidFill>
                  <a:prstClr val="black"/>
                </a:solidFill>
                <a:ea typeface="+mn-lt"/>
                <a:cs typeface="+mn-lt"/>
              </a:rPr>
              <a:t>Павленко Терентий Михайлович, 1892 года рождения, после начала Великой Отечественной войны был сразу же мобилизован. Уже к началу осени 1941 года Запорожье было оккупировано. Жена Терентия Михайловича Павленко Роза Иосифовна в 1943 году вместе с дочерями Елизаветой, Галиной и Аллой была вывезена в Германию из села </a:t>
            </a:r>
            <a:r>
              <a:rPr lang="ru-RU" sz="1300" spc="-20" dirty="0" err="1">
                <a:solidFill>
                  <a:prstClr val="black"/>
                </a:solidFill>
                <a:ea typeface="+mn-lt"/>
                <a:cs typeface="+mn-lt"/>
              </a:rPr>
              <a:t>Ефремовка</a:t>
            </a:r>
            <a:r>
              <a:rPr lang="ru-RU" sz="1300" spc="-20" dirty="0">
                <a:solidFill>
                  <a:prstClr val="black"/>
                </a:solidFill>
                <a:ea typeface="+mn-lt"/>
                <a:cs typeface="+mn-lt"/>
              </a:rPr>
              <a:t> Акимовского района Запорожской области. Находилась вместе с дочерями в Чехословакии на территории Третьего Рейха в лагере в </a:t>
            </a:r>
            <a:r>
              <a:rPr lang="ru-RU" sz="1300" spc="-20" dirty="0" err="1">
                <a:solidFill>
                  <a:prstClr val="black"/>
                </a:solidFill>
                <a:ea typeface="+mn-lt"/>
                <a:cs typeface="+mn-lt"/>
              </a:rPr>
              <a:t>с.Винденау</a:t>
            </a:r>
            <a:r>
              <a:rPr lang="ru-RU" sz="1300" spc="-20" dirty="0">
                <a:solidFill>
                  <a:prstClr val="black"/>
                </a:solidFill>
                <a:ea typeface="+mn-lt"/>
                <a:cs typeface="+mn-lt"/>
              </a:rPr>
              <a:t> до конца войны. Павленко Елизавета Терентьевна, 1926 года рождения, работала у хозяина на фабрике по пошиву платьев, на пекарне с 14 сентября 1943 года и до конца войны. После окончания Великой Отечественной войны Роза Иосифовна вернулась в Запорожскую область. Как лицо немецкой национальности на основании Указа Президиума Верховного Совета СССР от 21 февраля 1948 года была выселена из Запорожской   области  и  переселена   в   </a:t>
            </a:r>
            <a:r>
              <a:rPr lang="ru-RU" sz="1300" spc="-20" dirty="0" err="1">
                <a:solidFill>
                  <a:prstClr val="black"/>
                </a:solidFill>
                <a:ea typeface="+mn-lt"/>
                <a:cs typeface="+mn-lt"/>
              </a:rPr>
              <a:t>Самаровский</a:t>
            </a:r>
            <a:r>
              <a:rPr lang="ru-RU" sz="1300" spc="-20" dirty="0">
                <a:solidFill>
                  <a:prstClr val="black"/>
                </a:solidFill>
                <a:ea typeface="+mn-lt"/>
                <a:cs typeface="+mn-lt"/>
              </a:rPr>
              <a:t> район  Тюменской</a:t>
            </a:r>
          </a:p>
        </p:txBody>
      </p:sp>
      <p:pic>
        <p:nvPicPr>
          <p:cNvPr id="7" name="Рисунок 6" descr="Изображение выглядит как текст, внешний, старый, камень&#10;&#10;Автоматически созданное описание">
            <a:extLst>
              <a:ext uri="{FF2B5EF4-FFF2-40B4-BE49-F238E27FC236}">
                <a16:creationId xmlns:a16="http://schemas.microsoft.com/office/drawing/2014/main" id="{B58F7EBE-AFE5-9C05-32A4-245C6E98D3D9}"/>
              </a:ext>
            </a:extLst>
          </p:cNvPr>
          <p:cNvPicPr>
            <a:picLocks noChangeAspect="1"/>
          </p:cNvPicPr>
          <p:nvPr/>
        </p:nvPicPr>
        <p:blipFill>
          <a:blip r:embed="rId2"/>
          <a:stretch>
            <a:fillRect/>
          </a:stretch>
        </p:blipFill>
        <p:spPr>
          <a:xfrm>
            <a:off x="855859" y="1051340"/>
            <a:ext cx="1722805" cy="2712279"/>
          </a:xfrm>
          <a:prstGeom prst="rect">
            <a:avLst/>
          </a:prstGeom>
        </p:spPr>
      </p:pic>
      <p:pic>
        <p:nvPicPr>
          <p:cNvPr id="13" name="Рисунок 13" descr="Изображение выглядит как текст, в позе, старый, внешний&#10;&#10;Автоматически созданное описание">
            <a:extLst>
              <a:ext uri="{FF2B5EF4-FFF2-40B4-BE49-F238E27FC236}">
                <a16:creationId xmlns:a16="http://schemas.microsoft.com/office/drawing/2014/main" id="{CB9743FA-F60C-7098-F99B-55958203F644}"/>
              </a:ext>
            </a:extLst>
          </p:cNvPr>
          <p:cNvPicPr>
            <a:picLocks noChangeAspect="1"/>
          </p:cNvPicPr>
          <p:nvPr/>
        </p:nvPicPr>
        <p:blipFill>
          <a:blip r:embed="rId3"/>
          <a:stretch>
            <a:fillRect/>
          </a:stretch>
        </p:blipFill>
        <p:spPr>
          <a:xfrm>
            <a:off x="5585790" y="3871514"/>
            <a:ext cx="2632766" cy="1732277"/>
          </a:xfrm>
          <a:prstGeom prst="rect">
            <a:avLst/>
          </a:prstGeom>
        </p:spPr>
      </p:pic>
      <p:sp>
        <p:nvSpPr>
          <p:cNvPr id="4" name="Стрелка вправо 6">
            <a:hlinkClick r:id="rId4" action="ppaction://hlinksldjump"/>
            <a:extLst>
              <a:ext uri="{FF2B5EF4-FFF2-40B4-BE49-F238E27FC236}">
                <a16:creationId xmlns:a16="http://schemas.microsoft.com/office/drawing/2014/main" id="{CB5AC519-90A3-0355-1F36-35F6AF4093D4}"/>
              </a:ext>
            </a:extLst>
          </p:cNvPr>
          <p:cNvSpPr/>
          <p:nvPr/>
        </p:nvSpPr>
        <p:spPr>
          <a:xfrm>
            <a:off x="4731907" y="6288492"/>
            <a:ext cx="576064" cy="360040"/>
          </a:xfrm>
          <a:prstGeom prst="rightArrow">
            <a:avLst/>
          </a:prstGeom>
          <a:solidFill>
            <a:schemeClr val="lt1">
              <a:alpha val="64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val="209005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Семья Павленко</a:t>
            </a:r>
            <a:endParaRPr lang="ru-RU"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sz="1300" spc="-20">
              <a:solidFill>
                <a:prstClr val="black"/>
              </a:solidFill>
            </a:endParaRPr>
          </a:p>
          <a:p>
            <a:pPr algn="ctr"/>
            <a:r>
              <a:rPr lang="ru-RU" sz="1300" spc="-20" dirty="0">
                <a:solidFill>
                  <a:prstClr val="black"/>
                </a:solidFill>
              </a:rPr>
              <a:t>Пленные в концлагере Германии 1945г. Музей истории города </a:t>
            </a:r>
            <a:r>
              <a:rPr lang="ru-RU" sz="1300" spc="-20" dirty="0" err="1">
                <a:solidFill>
                  <a:prstClr val="black"/>
                </a:solidFill>
              </a:rPr>
              <a:t>Урай</a:t>
            </a:r>
            <a:r>
              <a:rPr lang="ru-RU" sz="1300" spc="-20" dirty="0">
                <a:solidFill>
                  <a:prstClr val="black"/>
                </a:solidFill>
              </a:rPr>
              <a:t>.</a:t>
            </a:r>
          </a:p>
        </p:txBody>
      </p:sp>
      <p:pic>
        <p:nvPicPr>
          <p:cNvPr id="13" name="Рисунок 13" descr="Изображение выглядит как текст, в позе, старый, внешний&#10;&#10;Автоматически созданное описание">
            <a:extLst>
              <a:ext uri="{FF2B5EF4-FFF2-40B4-BE49-F238E27FC236}">
                <a16:creationId xmlns:a16="http://schemas.microsoft.com/office/drawing/2014/main" id="{CB9743FA-F60C-7098-F99B-55958203F644}"/>
              </a:ext>
            </a:extLst>
          </p:cNvPr>
          <p:cNvPicPr>
            <a:picLocks noChangeAspect="1"/>
          </p:cNvPicPr>
          <p:nvPr/>
        </p:nvPicPr>
        <p:blipFill>
          <a:blip r:embed="rId2"/>
          <a:stretch>
            <a:fillRect/>
          </a:stretch>
        </p:blipFill>
        <p:spPr>
          <a:xfrm>
            <a:off x="1163307" y="978123"/>
            <a:ext cx="6809442" cy="44611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442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Семья Павленко</a:t>
            </a:r>
            <a:endParaRPr lang="ru-RU"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endParaRPr lang="ru-RU" dirty="0">
              <a:solidFill>
                <a:prstClr val="white"/>
              </a:solidFill>
            </a:endParaRPr>
          </a:p>
          <a:p>
            <a:pPr algn="ctr"/>
            <a:r>
              <a:rPr lang="ru-RU" sz="1300" spc="-20" dirty="0">
                <a:solidFill>
                  <a:prstClr val="black"/>
                </a:solidFill>
              </a:rPr>
              <a:t>Архивная справка на гражданку Павленко Е.Т. из архива Запорожской области. 1996 год.</a:t>
            </a:r>
          </a:p>
          <a:p>
            <a:pPr algn="ctr"/>
            <a:r>
              <a:rPr lang="ru-RU" sz="1300" spc="-20" dirty="0">
                <a:solidFill>
                  <a:prstClr val="black"/>
                </a:solidFill>
              </a:rPr>
              <a:t> Музей истории города </a:t>
            </a:r>
            <a:r>
              <a:rPr lang="ru-RU" sz="1300" spc="-20" dirty="0" err="1">
                <a:solidFill>
                  <a:prstClr val="black"/>
                </a:solidFill>
              </a:rPr>
              <a:t>Урай</a:t>
            </a:r>
            <a:r>
              <a:rPr lang="ru-RU" sz="1300" spc="-20" dirty="0">
                <a:solidFill>
                  <a:prstClr val="black"/>
                </a:solidFill>
              </a:rPr>
              <a:t>.</a:t>
            </a:r>
            <a:endParaRPr lang="ru-RU">
              <a:solidFill>
                <a:prstClr val="black"/>
              </a:solidFill>
            </a:endParaRPr>
          </a:p>
        </p:txBody>
      </p:sp>
      <p:pic>
        <p:nvPicPr>
          <p:cNvPr id="4" name="Рисунок 5" descr="Изображение выглядит как текст&#10;&#10;Автоматически созданное описание">
            <a:extLst>
              <a:ext uri="{FF2B5EF4-FFF2-40B4-BE49-F238E27FC236}">
                <a16:creationId xmlns:a16="http://schemas.microsoft.com/office/drawing/2014/main" id="{B37E83E6-F35A-3F26-2C00-08C179638E93}"/>
              </a:ext>
            </a:extLst>
          </p:cNvPr>
          <p:cNvPicPr>
            <a:picLocks noChangeAspect="1"/>
          </p:cNvPicPr>
          <p:nvPr/>
        </p:nvPicPr>
        <p:blipFill>
          <a:blip r:embed="rId2"/>
          <a:stretch>
            <a:fillRect/>
          </a:stretch>
        </p:blipFill>
        <p:spPr>
          <a:xfrm>
            <a:off x="1236342" y="1166866"/>
            <a:ext cx="3028648" cy="4299473"/>
          </a:xfrm>
          <a:prstGeom prst="rect">
            <a:avLst/>
          </a:prstGeom>
        </p:spPr>
      </p:pic>
      <p:pic>
        <p:nvPicPr>
          <p:cNvPr id="8" name="Рисунок 5" descr="Изображение выглядит как текст&#10;&#10;Автоматически созданное описание">
            <a:extLst>
              <a:ext uri="{FF2B5EF4-FFF2-40B4-BE49-F238E27FC236}">
                <a16:creationId xmlns:a16="http://schemas.microsoft.com/office/drawing/2014/main" id="{021D4579-8693-97A1-3C19-EE782D5E5698}"/>
              </a:ext>
            </a:extLst>
          </p:cNvPr>
          <p:cNvPicPr>
            <a:picLocks noChangeAspect="1"/>
          </p:cNvPicPr>
          <p:nvPr/>
        </p:nvPicPr>
        <p:blipFill rotWithShape="1">
          <a:blip r:embed="rId2"/>
          <a:srcRect l="5396" t="21159" r="719" b="48866"/>
          <a:stretch/>
        </p:blipFill>
        <p:spPr>
          <a:xfrm>
            <a:off x="3586922" y="1917822"/>
            <a:ext cx="4985434" cy="22849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52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a:rPr>
              <a:t>Дети за решеткой концлагеря </a:t>
            </a:r>
            <a:endParaRPr lang="ru-RU" sz="1600" dirty="0">
              <a:solidFill>
                <a:schemeClr val="bg1"/>
              </a:solidFill>
              <a:latin typeface="Arial Black" pitchFamily="34" charset="0"/>
            </a:endParaRPr>
          </a:p>
          <a:p>
            <a:pPr algn="ctr">
              <a:lnSpc>
                <a:spcPct val="150000"/>
              </a:lnSpc>
            </a:pPr>
            <a:r>
              <a:rPr lang="ru-RU" sz="1200" dirty="0">
                <a:solidFill>
                  <a:schemeClr val="bg1"/>
                </a:solidFill>
              </a:rPr>
              <a:t>Источник: </a:t>
            </a:r>
            <a:r>
              <a:rPr lang="en-US" sz="1200" dirty="0">
                <a:solidFill>
                  <a:schemeClr val="bg1"/>
                </a:solidFill>
              </a:rPr>
              <a:t>http://rk.karelia.ru/special-projects/uchenyj-sovet/o-dvuh-petrozavodskah/</a:t>
            </a:r>
            <a:endParaRPr lang="ru-RU" sz="1200" dirty="0">
              <a:solidFill>
                <a:schemeClr val="bg1"/>
              </a:solidFill>
            </a:endParaRPr>
          </a:p>
        </p:txBody>
      </p:sp>
      <p:sp>
        <p:nvSpPr>
          <p:cNvPr id="6" name="Равнобедренный треугольник 5">
            <a:hlinkClick r:id="rId4"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651" y="1615828"/>
            <a:ext cx="5622698" cy="375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дети.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6468" y="362365"/>
            <a:ext cx="419107" cy="419107"/>
          </a:xfrm>
          <a:prstGeom prst="rect">
            <a:avLst/>
          </a:prstGeom>
        </p:spPr>
      </p:pic>
    </p:spTree>
    <p:extLst>
      <p:ext uri="{BB962C8B-B14F-4D97-AF65-F5344CB8AC3E}">
        <p14:creationId xmlns:p14="http://schemas.microsoft.com/office/powerpoint/2010/main" val="429371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1">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Одежда узника концлагеря, 1940-е годы, из </a:t>
            </a:r>
            <a:r>
              <a:rPr lang="ru-RU" sz="1200" dirty="0" err="1">
                <a:solidFill>
                  <a:schemeClr val="bg1"/>
                </a:solidFill>
              </a:rPr>
              <a:t>коллеции</a:t>
            </a:r>
            <a:r>
              <a:rPr lang="ru-RU" sz="1200" dirty="0">
                <a:solidFill>
                  <a:schemeClr val="bg1"/>
                </a:solidFill>
              </a:rPr>
              <a:t> Военно-медицинского музея // Артефакт – проект Минкультуры России </a:t>
            </a:r>
            <a:r>
              <a:rPr lang="en-US" sz="1200" dirty="0">
                <a:solidFill>
                  <a:schemeClr val="bg1"/>
                </a:solidFill>
              </a:rPr>
              <a:t>URL: https://ar.culture.ru/ru/subject/yarlyks-krasnym-krestom-iz-konclagerya#</a:t>
            </a: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574" r="21635"/>
          <a:stretch/>
        </p:blipFill>
        <p:spPr bwMode="auto">
          <a:xfrm>
            <a:off x="1814157" y="1306955"/>
            <a:ext cx="5515687" cy="4389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15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a:rPr>
              <a:t>Емельянова Екатерина </a:t>
            </a:r>
            <a:r>
              <a:rPr lang="ru-RU" sz="1600" dirty="0" err="1">
                <a:solidFill>
                  <a:schemeClr val="bg1"/>
                </a:solidFill>
                <a:latin typeface="Arial Black"/>
              </a:rPr>
              <a:t>Климовна</a:t>
            </a:r>
            <a:r>
              <a:rPr lang="ru-RU" sz="1600" dirty="0">
                <a:solidFill>
                  <a:schemeClr val="bg1"/>
                </a:solidFill>
                <a:latin typeface="Arial Black"/>
              </a:rPr>
              <a:t> </a:t>
            </a:r>
            <a:endParaRPr lang="ru-RU" sz="1600" dirty="0">
              <a:solidFill>
                <a:schemeClr val="bg1"/>
              </a:solidFill>
              <a:latin typeface="Arial Black" pitchFamily="34" charset="0"/>
            </a:endParaRPr>
          </a:p>
          <a:p>
            <a:pPr algn="ctr">
              <a:lnSpc>
                <a:spcPct val="150000"/>
              </a:lnSpc>
            </a:pPr>
            <a:r>
              <a:rPr lang="ru-RU" sz="1200" dirty="0">
                <a:solidFill>
                  <a:schemeClr val="bg1"/>
                </a:solidFill>
              </a:rPr>
              <a:t>Муниципальное казенное учреждение «Муниципальный архив города Сургута»</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269" b="5724"/>
          <a:stretch/>
        </p:blipFill>
        <p:spPr bwMode="auto">
          <a:xfrm>
            <a:off x="2797780" y="1263817"/>
            <a:ext cx="3618065" cy="4179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478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Емельянова Екатерина </a:t>
            </a:r>
            <a:r>
              <a:rPr lang="ru-RU" sz="3600" dirty="0" err="1"/>
              <a:t>Климовна</a:t>
            </a:r>
            <a:r>
              <a:rPr lang="ru-RU" sz="3600" dirty="0"/>
              <a:t>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6" name="TextBox 5"/>
          <p:cNvSpPr txBox="1"/>
          <p:nvPr/>
        </p:nvSpPr>
        <p:spPr>
          <a:xfrm>
            <a:off x="3491880" y="863144"/>
            <a:ext cx="5112568" cy="4893647"/>
          </a:xfrm>
          <a:prstGeom prst="rect">
            <a:avLst/>
          </a:prstGeom>
          <a:noFill/>
        </p:spPr>
        <p:txBody>
          <a:bodyPr wrap="square" rtlCol="0">
            <a:spAutoFit/>
          </a:bodyPr>
          <a:lstStyle/>
          <a:p>
            <a:pPr algn="just"/>
            <a:r>
              <a:rPr lang="ru-RU" sz="1300" spc="-20" dirty="0">
                <a:solidFill>
                  <a:schemeClr val="bg1"/>
                </a:solidFill>
              </a:rPr>
              <a:t>В Конотопе, собрали всю молодежь, которую немцы отправляли в Германию. Меня отправили в концлагерь. Он находился в лесу и был обнесен колючей проволокой. Жили в бараке. Барак – это </a:t>
            </a:r>
            <a:r>
              <a:rPr lang="ru-RU" sz="1300" spc="-20" dirty="0" err="1">
                <a:solidFill>
                  <a:schemeClr val="bg1"/>
                </a:solidFill>
              </a:rPr>
              <a:t>однодосчатый</a:t>
            </a:r>
            <a:r>
              <a:rPr lang="ru-RU" sz="1300" spc="-20" dirty="0">
                <a:solidFill>
                  <a:schemeClr val="bg1"/>
                </a:solidFill>
              </a:rPr>
              <a:t> сарай, в котором было 3 нары. Дали деревянную обувь, именуемую как «</a:t>
            </a:r>
            <a:r>
              <a:rPr lang="ru-RU" sz="1300" spc="-20" dirty="0" err="1">
                <a:solidFill>
                  <a:schemeClr val="bg1"/>
                </a:solidFill>
              </a:rPr>
              <a:t>schuli</a:t>
            </a:r>
            <a:r>
              <a:rPr lang="ru-RU" sz="1300" spc="-20" dirty="0">
                <a:solidFill>
                  <a:schemeClr val="bg1"/>
                </a:solidFill>
              </a:rPr>
              <a:t>». При лагере была столовая. Кормили баландой: соединение травы и воды. Работала на заводе, который находился далеко от лагеря. Комендант завода – «</a:t>
            </a:r>
            <a:r>
              <a:rPr lang="ru-RU" sz="1300" spc="-20" dirty="0" err="1">
                <a:solidFill>
                  <a:schemeClr val="bg1"/>
                </a:solidFill>
              </a:rPr>
              <a:t>frau</a:t>
            </a:r>
            <a:r>
              <a:rPr lang="ru-RU" sz="1300" spc="-20" dirty="0">
                <a:solidFill>
                  <a:schemeClr val="bg1"/>
                </a:solidFill>
              </a:rPr>
              <a:t> «</a:t>
            </a:r>
            <a:r>
              <a:rPr lang="ru-RU" sz="1300" spc="-20" dirty="0" err="1">
                <a:solidFill>
                  <a:schemeClr val="bg1"/>
                </a:solidFill>
              </a:rPr>
              <a:t>Furrer</a:t>
            </a:r>
            <a:r>
              <a:rPr lang="ru-RU" sz="1300" spc="-20" dirty="0">
                <a:solidFill>
                  <a:schemeClr val="bg1"/>
                </a:solidFill>
              </a:rPr>
              <a:t>» по пустякам нас била плеткой. Однажды мы решили убежать. Мы бежали ночью. По дороге нам встретился русский парень.  Он привел нас к </a:t>
            </a:r>
            <a:r>
              <a:rPr lang="ru-RU" sz="1300" spc="-20" dirty="0" err="1">
                <a:solidFill>
                  <a:schemeClr val="bg1"/>
                </a:solidFill>
              </a:rPr>
              <a:t>bauerу</a:t>
            </a:r>
            <a:r>
              <a:rPr lang="ru-RU" sz="1300" spc="-20" dirty="0">
                <a:solidFill>
                  <a:schemeClr val="bg1"/>
                </a:solidFill>
              </a:rPr>
              <a:t> и вкусно накормил. Его хозяин куда-то позвонил. Нас отправили в лагерь, где теперь мы делали колеса: под пресс укладывали железные полосы и вытаскивали колеса.  И мы снова с Таней решили бежать по старому лазу. Шли ночью, а днем прятались. Как-то раз увидели селение. Позвонили в одну дверь, которую нам открыла немка и спросила, что нам надо и откуда мы. Нас повезли в тюрьму. Бросили нас в камеру, которая находилась на нижнем этаже подвала. Через пару дней нас отправили к той же </a:t>
            </a:r>
            <a:r>
              <a:rPr lang="ru-RU" sz="1300" spc="-20" dirty="0" err="1">
                <a:solidFill>
                  <a:schemeClr val="bg1"/>
                </a:solidFill>
              </a:rPr>
              <a:t>frau</a:t>
            </a:r>
            <a:r>
              <a:rPr lang="ru-RU" sz="1300" spc="-20" dirty="0">
                <a:solidFill>
                  <a:schemeClr val="bg1"/>
                </a:solidFill>
              </a:rPr>
              <a:t> «</a:t>
            </a:r>
            <a:r>
              <a:rPr lang="ru-RU" sz="1300" spc="-20" dirty="0" err="1">
                <a:solidFill>
                  <a:schemeClr val="bg1"/>
                </a:solidFill>
              </a:rPr>
              <a:t>Furrer</a:t>
            </a:r>
            <a:r>
              <a:rPr lang="ru-RU" sz="1300" spc="-20" dirty="0">
                <a:solidFill>
                  <a:schemeClr val="bg1"/>
                </a:solidFill>
              </a:rPr>
              <a:t>». Мы так этому обрадовались. Работали по 2 смены по 12 часов в день с 8 до 8 часов. Нас освободили два американских солдата и один русский. Они спросили о том где хозяйка. А мы боимся отвечать, боимся, что нас повесят немцы. Но они нас успокоили и сказали, что война закончилась.</a:t>
            </a:r>
          </a:p>
          <a:p>
            <a:pPr algn="just"/>
            <a:endParaRPr lang="ru-RU" sz="1300" spc="-20" dirty="0">
              <a:solidFill>
                <a:schemeClr val="bg1"/>
              </a:solidFill>
            </a:endParaRPr>
          </a:p>
        </p:txBody>
      </p:sp>
      <p:pic>
        <p:nvPicPr>
          <p:cNvPr id="14340" name="Picture 4" descr="C:\Users\RASHEKTAEVAOS\Desktop\Узники\Сургут\Емельянова\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73783"/>
            <a:ext cx="2717021" cy="4471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0442BC-C0A9-4956-0868-C43EC1ABC804}"/>
              </a:ext>
            </a:extLst>
          </p:cNvPr>
          <p:cNvSpPr txBox="1"/>
          <p:nvPr/>
        </p:nvSpPr>
        <p:spPr>
          <a:xfrm>
            <a:off x="1657061" y="5625650"/>
            <a:ext cx="6038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dirty="0">
                <a:solidFill>
                  <a:schemeClr val="bg1"/>
                </a:solidFill>
              </a:rPr>
              <a:t>Муниципальное казенное учреждение «Муниципальный архив города Сургута»</a:t>
            </a:r>
          </a:p>
        </p:txBody>
      </p:sp>
    </p:spTree>
    <p:extLst>
      <p:ext uri="{BB962C8B-B14F-4D97-AF65-F5344CB8AC3E}">
        <p14:creationId xmlns:p14="http://schemas.microsoft.com/office/powerpoint/2010/main" val="254364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Емельянова Екатерина </a:t>
            </a:r>
            <a:r>
              <a:rPr lang="ru-RU" sz="3600" dirty="0" err="1"/>
              <a:t>Климовна</a:t>
            </a:r>
            <a:r>
              <a:rPr lang="ru-RU" sz="3600" dirty="0"/>
              <a:t>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4" name="Рисунок 6" descr="Изображение выглядит как текст&#10;&#10;Автоматически созданное описание">
            <a:extLst>
              <a:ext uri="{FF2B5EF4-FFF2-40B4-BE49-F238E27FC236}">
                <a16:creationId xmlns:a16="http://schemas.microsoft.com/office/drawing/2014/main" id="{68F39282-39C6-72FC-D46C-28456B4DE23A}"/>
              </a:ext>
            </a:extLst>
          </p:cNvPr>
          <p:cNvPicPr>
            <a:picLocks noChangeAspect="1"/>
          </p:cNvPicPr>
          <p:nvPr/>
        </p:nvPicPr>
        <p:blipFill>
          <a:blip r:embed="rId2"/>
          <a:stretch>
            <a:fillRect/>
          </a:stretch>
        </p:blipFill>
        <p:spPr>
          <a:xfrm>
            <a:off x="896637" y="942251"/>
            <a:ext cx="2906372" cy="4787834"/>
          </a:xfrm>
          <a:prstGeom prst="rect">
            <a:avLst/>
          </a:prstGeom>
        </p:spPr>
      </p:pic>
      <p:pic>
        <p:nvPicPr>
          <p:cNvPr id="10" name="Рисунок 6" descr="Изображение выглядит как текст&#10;&#10;Автоматически созданное описание">
            <a:extLst>
              <a:ext uri="{FF2B5EF4-FFF2-40B4-BE49-F238E27FC236}">
                <a16:creationId xmlns:a16="http://schemas.microsoft.com/office/drawing/2014/main" id="{A6AF7B04-69A3-20E5-14FD-CDA5BAFD828C}"/>
              </a:ext>
            </a:extLst>
          </p:cNvPr>
          <p:cNvPicPr>
            <a:picLocks noChangeAspect="1"/>
          </p:cNvPicPr>
          <p:nvPr/>
        </p:nvPicPr>
        <p:blipFill rotWithShape="1">
          <a:blip r:embed="rId2"/>
          <a:srcRect t="22087" r="-400" b="44660"/>
          <a:stretch/>
        </p:blipFill>
        <p:spPr>
          <a:xfrm>
            <a:off x="2962159" y="1348392"/>
            <a:ext cx="5586930" cy="3042587"/>
          </a:xfrm>
          <a:prstGeom prst="rect">
            <a:avLst/>
          </a:prstGeom>
        </p:spPr>
      </p:pic>
      <p:sp>
        <p:nvSpPr>
          <p:cNvPr id="7" name="TextBox 6">
            <a:extLst>
              <a:ext uri="{FF2B5EF4-FFF2-40B4-BE49-F238E27FC236}">
                <a16:creationId xmlns:a16="http://schemas.microsoft.com/office/drawing/2014/main" id="{C9521C1E-6E32-4EDA-1218-0BF144458092}"/>
              </a:ext>
            </a:extLst>
          </p:cNvPr>
          <p:cNvSpPr txBox="1"/>
          <p:nvPr/>
        </p:nvSpPr>
        <p:spPr>
          <a:xfrm>
            <a:off x="3885040" y="4476848"/>
            <a:ext cx="44373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dirty="0">
                <a:solidFill>
                  <a:schemeClr val="bg1"/>
                </a:solidFill>
              </a:rPr>
              <a:t>Муниципальное казенное учреждение «Муниципальный архив города Сургута»</a:t>
            </a:r>
          </a:p>
        </p:txBody>
      </p:sp>
    </p:spTree>
    <p:extLst>
      <p:ext uri="{BB962C8B-B14F-4D97-AF65-F5344CB8AC3E}">
        <p14:creationId xmlns:p14="http://schemas.microsoft.com/office/powerpoint/2010/main" val="34374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endParaRPr lang="ru-RU" dirty="0"/>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a:endParaRPr>
          </a:p>
          <a:p>
            <a:pPr algn="ctr">
              <a:lnSpc>
                <a:spcPct val="150000"/>
              </a:lnSpc>
            </a:pPr>
            <a:r>
              <a:rPr lang="ru-RU" dirty="0" err="1">
                <a:solidFill>
                  <a:schemeClr val="bg1"/>
                </a:solidFill>
                <a:latin typeface="Arial Black"/>
              </a:rPr>
              <a:t>Черногод</a:t>
            </a:r>
            <a:r>
              <a:rPr lang="ru-RU" dirty="0">
                <a:solidFill>
                  <a:schemeClr val="bg1"/>
                </a:solidFill>
                <a:latin typeface="Arial Black"/>
              </a:rPr>
              <a:t> Василий Иванович </a:t>
            </a:r>
            <a:endParaRPr lang="ru-RU"/>
          </a:p>
          <a:p>
            <a:pPr algn="ctr">
              <a:lnSpc>
                <a:spcPct val="150000"/>
              </a:lnSpc>
            </a:pPr>
            <a:endParaRPr lang="ru-RU" sz="1200" spc="-2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82" name="Picture 2" descr="C:\Users\RASHEKTAEVAOS\Desktop\Узники\Сургут\Черногод\0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6" t="1718" r="31227" b="66662"/>
          <a:stretch/>
        </p:blipFill>
        <p:spPr bwMode="auto">
          <a:xfrm>
            <a:off x="2006481" y="1772816"/>
            <a:ext cx="5203046" cy="33963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895596-3754-61B8-03FB-2A8813E29684}"/>
              </a:ext>
            </a:extLst>
          </p:cNvPr>
          <p:cNvSpPr txBox="1"/>
          <p:nvPr/>
        </p:nvSpPr>
        <p:spPr>
          <a:xfrm>
            <a:off x="1668665" y="5764899"/>
            <a:ext cx="6038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dirty="0">
                <a:solidFill>
                  <a:schemeClr val="bg1"/>
                </a:solidFill>
              </a:rPr>
              <a:t>Муниципальное казенное учреждение «Муниципальный архив города Сургута»</a:t>
            </a:r>
          </a:p>
        </p:txBody>
      </p:sp>
    </p:spTree>
    <p:extLst>
      <p:ext uri="{BB962C8B-B14F-4D97-AF65-F5344CB8AC3E}">
        <p14:creationId xmlns:p14="http://schemas.microsoft.com/office/powerpoint/2010/main" val="2474540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err="1"/>
              <a:t>Черногод</a:t>
            </a:r>
            <a:r>
              <a:rPr lang="ru-RU" sz="3600" dirty="0"/>
              <a:t> Василий Иванович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755576" y="980728"/>
            <a:ext cx="7776864" cy="4893647"/>
          </a:xfrm>
          <a:prstGeom prst="rect">
            <a:avLst/>
          </a:prstGeom>
          <a:noFill/>
        </p:spPr>
        <p:txBody>
          <a:bodyPr wrap="square" rtlCol="0">
            <a:spAutoFit/>
          </a:bodyPr>
          <a:lstStyle/>
          <a:p>
            <a:pPr algn="just"/>
            <a:r>
              <a:rPr lang="ru-RU" sz="1300" spc="-20" dirty="0">
                <a:solidFill>
                  <a:schemeClr val="bg1"/>
                </a:solidFill>
              </a:rPr>
              <a:t>Через 7 дней как началась война немцы были в нашей деревне. Немцы согнали всех мужчин на площади. Построили. Сказали, чтоб матери, жены нам принесли еду, одежду. И нас погнали. К вечеру нас всех загнали в один дом. Набили нас так и можно было поднять ноги и висеть на плечах. Утром погнал в Хмельницкий, тогда назывался </a:t>
            </a:r>
            <a:r>
              <a:rPr lang="ru-RU" sz="1300" spc="-20" dirty="0" err="1">
                <a:solidFill>
                  <a:schemeClr val="bg1"/>
                </a:solidFill>
              </a:rPr>
              <a:t>Проскуров</a:t>
            </a:r>
            <a:r>
              <a:rPr lang="ru-RU" sz="1300" spc="-20" dirty="0">
                <a:solidFill>
                  <a:schemeClr val="bg1"/>
                </a:solidFill>
              </a:rPr>
              <a:t>. там ночевали в сарае, а дальше был лагерь военнопленных. Нас не кормили, не поили. Продержали там где-то около недели. Нас погрузили в вагоны и отправили Любек, в концлагерь Майданек. В Майданек. где люди были как тени и всюду были горы человеческих костей. Мы были никто: у нас не было ни имени, ни фамилии. Только номера были. Мой номер был 94422. За колючей проволокой стояли отдельные бараки. Это был настоящий концлагерь. На руки лопатой дали жидкое мыло, дав каждому по спине плеткой, нас отправили мыться. Где-то с месяц нас там держали. Потом нас распределили по обычным лагерям. Я работал на механическо-литейном заводе, обтачивал неровности на деталях после литья. Нам каждому на сутки давали литр кофе - это был ячмень пережжённый, 30 грамм колбасы, 30 грамм хлеба, маргарин и баланда из брюквы. Прошел месяц как я был в лагере. Утром нас вели на работу на завод, который находился на окраине города. Около ворот открытая калитка и нырнул в нее. Прошел почти 200 километров. И уже когда дошел до </a:t>
            </a:r>
            <a:r>
              <a:rPr lang="ru-RU" sz="1300" spc="-20" dirty="0" err="1">
                <a:solidFill>
                  <a:schemeClr val="bg1"/>
                </a:solidFill>
              </a:rPr>
              <a:t>Берлинген</a:t>
            </a:r>
            <a:r>
              <a:rPr lang="ru-RU" sz="1300" spc="-20" dirty="0">
                <a:solidFill>
                  <a:schemeClr val="bg1"/>
                </a:solidFill>
              </a:rPr>
              <a:t> меня сдали </a:t>
            </a:r>
            <a:r>
              <a:rPr lang="ru-RU" sz="1300" spc="-20" dirty="0" err="1">
                <a:solidFill>
                  <a:schemeClr val="bg1"/>
                </a:solidFill>
              </a:rPr>
              <a:t>гитлерюнген</a:t>
            </a:r>
            <a:r>
              <a:rPr lang="ru-RU" sz="1300" spc="-20" dirty="0">
                <a:solidFill>
                  <a:schemeClr val="bg1"/>
                </a:solidFill>
              </a:rPr>
              <a:t>. А дальше были допросы и побои. Опять отправили концлагерь. В концлагере снова был избит и брошен в барак, напротив которого стоял крематорий. Меня спас врач, чех по национальности, взяв меня на строительство бомбоубежищ. Когда строили бомбоубежища в горе, меня стали хоть чуть-чуть кормить. Нас кормили супом. Почему кормили? Потому что война кончалась и шла уже собственно на немецких землях. Наш концлагерь освободили американские войска. Почти 4,5 месяца лечился от дистрофии в американском госпитале. Однажды утром нам дали продукты, погрузили на американские машины и повезли в пограничный лагерь около Франкфурт-на-Майне. Там на мосту состоялась передача от американских солдат советских узников концлагеря. Это был самый радостный день в моей жизни. </a:t>
            </a:r>
          </a:p>
        </p:txBody>
      </p:sp>
    </p:spTree>
    <p:extLst>
      <p:ext uri="{BB962C8B-B14F-4D97-AF65-F5344CB8AC3E}">
        <p14:creationId xmlns:p14="http://schemas.microsoft.com/office/powerpoint/2010/main" val="10995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sz="1600" dirty="0">
                <a:solidFill>
                  <a:schemeClr val="bg1"/>
                </a:solidFill>
                <a:latin typeface="Arial Black" pitchFamily="34" charset="0"/>
              </a:rPr>
              <a:t>Виноградова Александра Николаевна</a:t>
            </a:r>
            <a:r>
              <a:rPr lang="ru-RU" sz="1200" dirty="0">
                <a:solidFill>
                  <a:schemeClr val="bg1"/>
                </a:solidFill>
              </a:rPr>
              <a:t> </a:t>
            </a:r>
          </a:p>
          <a:p>
            <a:pPr algn="ctr">
              <a:lnSpc>
                <a:spcPct val="150000"/>
              </a:lnSpc>
            </a:pPr>
            <a:r>
              <a:rPr lang="ru-RU" sz="1200" dirty="0">
                <a:solidFill>
                  <a:schemeClr val="bg1"/>
                </a:solidFill>
              </a:rPr>
              <a:t>Архивный отдел администрации Белоярского района. Ф.ФОТО, Оп.1, Д.1720.</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descr="C:\Users\RASHEKTAEVAOS\Desktop\Узники\Бабурин - фото.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42" y="1253584"/>
            <a:ext cx="3163619" cy="42768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RASHEKTAEVAOS\Desktop\Узники\Белоярский\Ф.ФОТО, Оп.1, Д.1720, Л.1_Виноградова Александра Николаевна, бывшая узница фашистского концлагеря, 28.04.20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89" r="12398"/>
          <a:stretch/>
        </p:blipFill>
        <p:spPr bwMode="auto">
          <a:xfrm>
            <a:off x="2477553" y="1253584"/>
            <a:ext cx="4260596"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912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Виноградова Александра Николаевна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899592" y="3640961"/>
            <a:ext cx="7488831" cy="1292662"/>
          </a:xfrm>
          <a:prstGeom prst="rect">
            <a:avLst/>
          </a:prstGeom>
          <a:noFill/>
        </p:spPr>
        <p:txBody>
          <a:bodyPr wrap="square" rtlCol="0">
            <a:spAutoFit/>
          </a:bodyPr>
          <a:lstStyle/>
          <a:p>
            <a:pPr algn="just"/>
            <a:r>
              <a:rPr lang="ru-RU" sz="1300" spc="-20" dirty="0">
                <a:solidFill>
                  <a:schemeClr val="bg1"/>
                </a:solidFill>
              </a:rPr>
              <a:t>Колосья ржи. Однажды за столом сидели немцы. На печи сушились колосья ржи. Брат научил меня взять горсть зернышек и бросить в дядек. Я так и сделала, но они не заметили. Тогда я нагребла в свою ладошку пополней зерна и с силой бросила в них. Немец рассвирепел, вытащил нас с печки и стал бить железными цепями. После этого у меня сильно болела нога. Её мне перевязали и все - какие тогда были условия, никто и внимания не обращал. Только спустя годы, делая рентгеновский снимок ноги, доктор сказал, что у меня когда-то был перелом”.</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96752"/>
            <a:ext cx="3456384" cy="24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51545" y="1268760"/>
            <a:ext cx="3945787" cy="2492990"/>
          </a:xfrm>
          <a:prstGeom prst="rect">
            <a:avLst/>
          </a:prstGeom>
          <a:noFill/>
        </p:spPr>
        <p:txBody>
          <a:bodyPr wrap="square" rtlCol="0">
            <a:spAutoFit/>
          </a:bodyPr>
          <a:lstStyle/>
          <a:p>
            <a:pPr algn="just"/>
            <a:r>
              <a:rPr lang="ru-RU" sz="1300" spc="-20" dirty="0">
                <a:solidFill>
                  <a:schemeClr val="bg1"/>
                </a:solidFill>
              </a:rPr>
              <a:t>Александре Николаевне Виноградовой повезло, она осталась жива. Именно их семья прошла все муки ада в Ржевском лагере военнопленных. Мать, двух братьев и её немцы два года держали в застенках лагеря. Было тогда Александре Николаевне всего четыре года. </a:t>
            </a:r>
          </a:p>
          <a:p>
            <a:pPr algn="just"/>
            <a:r>
              <a:rPr lang="ru-RU" sz="1300" spc="-20" dirty="0">
                <a:solidFill>
                  <a:schemeClr val="bg1"/>
                </a:solidFill>
              </a:rPr>
              <a:t>...Одно воспоминание есть у меня о концлагере. Жили мы в амбаре, в котором была сложена большая русская печка. И нас, малышей, на неё садили. Она огорожена была до самого потолка досками, между которыми были щели. Однажды за  столом   сидели   немцы.   На   печи   сушились </a:t>
            </a:r>
          </a:p>
        </p:txBody>
      </p:sp>
      <p:sp>
        <p:nvSpPr>
          <p:cNvPr id="4" name="Стрелка вправо 6">
            <a:hlinkClick r:id="rId3" action="ppaction://hlinksldjump"/>
            <a:extLst>
              <a:ext uri="{FF2B5EF4-FFF2-40B4-BE49-F238E27FC236}">
                <a16:creationId xmlns:a16="http://schemas.microsoft.com/office/drawing/2014/main" id="{C7722020-078E-2596-B0A3-3D24049E719B}"/>
              </a:ext>
            </a:extLst>
          </p:cNvPr>
          <p:cNvSpPr/>
          <p:nvPr/>
        </p:nvSpPr>
        <p:spPr>
          <a:xfrm>
            <a:off x="4731907" y="6288492"/>
            <a:ext cx="576064" cy="360040"/>
          </a:xfrm>
          <a:prstGeom prst="rightArrow">
            <a:avLst/>
          </a:prstGeom>
          <a:solidFill>
            <a:schemeClr val="lt1">
              <a:alpha val="64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628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Виноградова Александра Николаевна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15362" name="Picture 2" descr="C:\Users\RASHEKTAEVAOS\Desktop\Узники\Белоярский\Ф.ФОТО, Оп.1, Д.926, Л.9_Марина Александровна Мулюкова - директор Комплексного центра социального обслуживания населения _Милосердие_, Иван 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421" y="1015540"/>
            <a:ext cx="6292212" cy="390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5924" y="4973115"/>
            <a:ext cx="8115765" cy="830997"/>
          </a:xfrm>
          <a:prstGeom prst="rect">
            <a:avLst/>
          </a:prstGeom>
          <a:noFill/>
        </p:spPr>
        <p:txBody>
          <a:bodyPr wrap="square" lIns="91440" tIns="45720" rIns="91440" bIns="45720" rtlCol="0" anchor="t">
            <a:spAutoFit/>
          </a:bodyPr>
          <a:lstStyle/>
          <a:p>
            <a:pPr algn="just"/>
            <a:r>
              <a:rPr lang="ru-RU" sz="1200" spc="-20" dirty="0">
                <a:solidFill>
                  <a:schemeClr val="bg1"/>
                </a:solidFill>
              </a:rPr>
              <a:t>Архивный отдел администрации Белоярского района. Ф.ФОТО, Оп.1, Д.926, Л.9_Марина Александровна Мулюкова – директор Комплексного центра социального обслуживания населения «Милосердие», Иван Михайлович Смирнов, Александра Николаевна Виноградова (слева направо) - бывшие несовершеннолетние узники фашистских лагерей на встрече в комплексном центре «Милосердие»</a:t>
            </a:r>
            <a:endParaRPr lang="ru-RU" dirty="0">
              <a:solidFill>
                <a:schemeClr val="bg1"/>
              </a:solidFill>
            </a:endParaRPr>
          </a:p>
        </p:txBody>
      </p:sp>
    </p:spTree>
    <p:extLst>
      <p:ext uri="{BB962C8B-B14F-4D97-AF65-F5344CB8AC3E}">
        <p14:creationId xmlns:p14="http://schemas.microsoft.com/office/powerpoint/2010/main" val="17207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Виноградова Александра Николаевна </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16386" name="Picture 2" descr="C:\Users\RASHEKTAEVAOS\Desktop\Узники\Белоярский\Ф.44.оп.3д. 20  л.94 (оборот).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451" y="980727"/>
            <a:ext cx="3268881" cy="44644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5" y="5445224"/>
            <a:ext cx="3684635" cy="454612"/>
          </a:xfrm>
          <a:prstGeom prst="rect">
            <a:avLst/>
          </a:prstGeom>
          <a:noFill/>
        </p:spPr>
        <p:txBody>
          <a:bodyPr wrap="square" rtlCol="0">
            <a:spAutoFit/>
          </a:bodyPr>
          <a:lstStyle/>
          <a:p>
            <a:pPr algn="just">
              <a:lnSpc>
                <a:spcPct val="107000"/>
              </a:lnSpc>
              <a:spcAft>
                <a:spcPts val="800"/>
              </a:spcAft>
            </a:pPr>
            <a:r>
              <a:rPr lang="ru-RU" sz="1100" spc="-20" dirty="0">
                <a:solidFill>
                  <a:prstClr val="black"/>
                </a:solidFill>
              </a:rPr>
              <a:t>Архивный отдел администрации Белоярского района. Ф.44.оп.3д. 20  л.94 (оборот)</a:t>
            </a:r>
          </a:p>
        </p:txBody>
      </p:sp>
      <p:pic>
        <p:nvPicPr>
          <p:cNvPr id="16389" name="Picture 5" descr="C:\Users\RASHEKTAEVAOS\Desktop\Узники\Белоярский\Ф.44.оп.3д.52   л.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9331" y="980726"/>
            <a:ext cx="3371867" cy="44430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32040" y="5468949"/>
            <a:ext cx="3653713" cy="430887"/>
          </a:xfrm>
          <a:prstGeom prst="rect">
            <a:avLst/>
          </a:prstGeom>
          <a:noFill/>
        </p:spPr>
        <p:txBody>
          <a:bodyPr wrap="square" rtlCol="0">
            <a:spAutoFit/>
          </a:bodyPr>
          <a:lstStyle/>
          <a:p>
            <a:r>
              <a:rPr lang="ru-RU" sz="1100" spc="-20" dirty="0">
                <a:solidFill>
                  <a:prstClr val="black"/>
                </a:solidFill>
              </a:rPr>
              <a:t>Архивный отдел администрации Белоярского района. Ф.44.оп.3д.52   л.144</a:t>
            </a:r>
            <a:endParaRPr lang="ru-RU" dirty="0"/>
          </a:p>
        </p:txBody>
      </p:sp>
    </p:spTree>
    <p:extLst>
      <p:ext uri="{BB962C8B-B14F-4D97-AF65-F5344CB8AC3E}">
        <p14:creationId xmlns:p14="http://schemas.microsoft.com/office/powerpoint/2010/main" val="35288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dirty="0" err="1">
                <a:solidFill>
                  <a:schemeClr val="bg1"/>
                </a:solidFill>
                <a:latin typeface="Arial Black" pitchFamily="34" charset="0"/>
              </a:rPr>
              <a:t>Ракецкая</a:t>
            </a:r>
            <a:r>
              <a:rPr lang="ru-RU" dirty="0">
                <a:solidFill>
                  <a:schemeClr val="bg1"/>
                </a:solidFill>
                <a:latin typeface="Arial Black" pitchFamily="34" charset="0"/>
              </a:rPr>
              <a:t> Алина Дмитриевна</a:t>
            </a:r>
            <a:endParaRPr lang="ru-RU" sz="1400" dirty="0">
              <a:solidFill>
                <a:schemeClr val="bg1"/>
              </a:solidFill>
            </a:endParaRPr>
          </a:p>
          <a:p>
            <a:pPr algn="ctr">
              <a:lnSpc>
                <a:spcPct val="150000"/>
              </a:lnSpc>
            </a:pPr>
            <a:r>
              <a:rPr lang="ru-RU" sz="1200" dirty="0">
                <a:solidFill>
                  <a:schemeClr val="bg1"/>
                </a:solidFill>
              </a:rPr>
              <a:t>Архивный отдел  администрации города </a:t>
            </a:r>
            <a:r>
              <a:rPr lang="ru-RU" sz="1200" dirty="0" err="1">
                <a:solidFill>
                  <a:schemeClr val="bg1"/>
                </a:solidFill>
              </a:rPr>
              <a:t>Нягани</a:t>
            </a:r>
            <a:r>
              <a:rPr lang="ru-RU" sz="1200" dirty="0">
                <a:solidFill>
                  <a:schemeClr val="bg1"/>
                </a:solidFill>
              </a:rPr>
              <a:t>. Фотофонд.Оп.2.Д. 3789. Мария Дмитриевна </a:t>
            </a:r>
            <a:r>
              <a:rPr lang="ru-RU" sz="1200" dirty="0" err="1">
                <a:solidFill>
                  <a:schemeClr val="bg1"/>
                </a:solidFill>
              </a:rPr>
              <a:t>Будучева</a:t>
            </a:r>
            <a:r>
              <a:rPr lang="ru-RU" sz="1200" dirty="0">
                <a:solidFill>
                  <a:schemeClr val="bg1"/>
                </a:solidFill>
              </a:rPr>
              <a:t>- ветеран ВОВ, Алина Владимировна </a:t>
            </a:r>
            <a:r>
              <a:rPr lang="ru-RU" sz="1200" dirty="0" err="1">
                <a:solidFill>
                  <a:schemeClr val="bg1"/>
                </a:solidFill>
              </a:rPr>
              <a:t>Ракецкая</a:t>
            </a:r>
            <a:r>
              <a:rPr lang="ru-RU" sz="1200" dirty="0">
                <a:solidFill>
                  <a:schemeClr val="bg1"/>
                </a:solidFill>
              </a:rPr>
              <a:t> - малолетний узник фашистских лагерей, Титова Серафима Павловна - ветеран ВОВ 2006 г. </a:t>
            </a:r>
            <a:r>
              <a:rPr lang="ru-RU" sz="1200" dirty="0" err="1">
                <a:solidFill>
                  <a:schemeClr val="bg1"/>
                </a:solidFill>
              </a:rPr>
              <a:t>Нягань</a:t>
            </a:r>
            <a:r>
              <a:rPr lang="ru-RU" sz="1200" dirty="0">
                <a:solidFill>
                  <a:schemeClr val="bg1"/>
                </a:solidFill>
              </a:rPr>
              <a:t> (слева-направо)</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1" name="Picture 3" descr="C:\Users\RASHEKTAEVAOS\Desktop\Узники\Нягань\Фотофонд.Оп.2.Д. 3789. Мария Дмитриевна Будучева- ветеран ВОВ, Алина Владимировна Ракецкая - малолетний узник фашистских лагерей, Титова Серафима Павловна - ветеран ВОВ 2006 г. Нягань (слева-направ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6510" y="1239609"/>
            <a:ext cx="5050980" cy="3708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9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Советские пленные и подневольные рабочие шахты </a:t>
            </a:r>
            <a:r>
              <a:rPr lang="ru-RU" sz="1200" dirty="0" err="1">
                <a:solidFill>
                  <a:schemeClr val="bg1"/>
                </a:solidFill>
              </a:rPr>
              <a:t>Эмшер-Липпе</a:t>
            </a:r>
            <a:r>
              <a:rPr lang="ru-RU" sz="1200" dirty="0">
                <a:solidFill>
                  <a:schemeClr val="bg1"/>
                </a:solidFill>
              </a:rPr>
              <a:t> (</a:t>
            </a:r>
            <a:r>
              <a:rPr lang="ru-RU" sz="1200" dirty="0" err="1">
                <a:solidFill>
                  <a:schemeClr val="bg1"/>
                </a:solidFill>
              </a:rPr>
              <a:t>Emscher-Lippe</a:t>
            </a:r>
            <a:r>
              <a:rPr lang="ru-RU" sz="1200" dirty="0">
                <a:solidFill>
                  <a:schemeClr val="bg1"/>
                </a:solidFill>
              </a:rPr>
              <a:t>) во время построения</a:t>
            </a:r>
            <a:br>
              <a:rPr lang="ru-RU" sz="1200" dirty="0">
                <a:solidFill>
                  <a:schemeClr val="bg1"/>
                </a:solidFill>
              </a:rPr>
            </a:br>
            <a:r>
              <a:rPr lang="ru-RU" sz="1200" dirty="0">
                <a:solidFill>
                  <a:schemeClr val="bg1"/>
                </a:solidFill>
              </a:rPr>
              <a:t> // авторский проект "Фотоархив РККА". </a:t>
            </a:r>
            <a:r>
              <a:rPr lang="en-US" sz="1200" dirty="0">
                <a:solidFill>
                  <a:schemeClr val="bg1"/>
                </a:solidFill>
              </a:rPr>
              <a:t>URL: https://vk.com/rkka_foto</a:t>
            </a: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descr="Изображение выглядит как земля, внешний, человек&#10;&#10;Автоматически созданное описание">
            <a:extLst>
              <a:ext uri="{FF2B5EF4-FFF2-40B4-BE49-F238E27FC236}">
                <a16:creationId xmlns:a16="http://schemas.microsoft.com/office/drawing/2014/main" id="{F93FAC4A-F624-5FB9-4BBC-B55DC1D1D4B3}"/>
              </a:ext>
            </a:extLst>
          </p:cNvPr>
          <p:cNvPicPr>
            <a:picLocks noChangeAspect="1"/>
          </p:cNvPicPr>
          <p:nvPr/>
        </p:nvPicPr>
        <p:blipFill>
          <a:blip r:embed="rId4"/>
          <a:stretch>
            <a:fillRect/>
          </a:stretch>
        </p:blipFill>
        <p:spPr>
          <a:xfrm>
            <a:off x="1730189" y="1454633"/>
            <a:ext cx="5683623" cy="39326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082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dirty="0" err="1">
                <a:solidFill>
                  <a:schemeClr val="bg1"/>
                </a:solidFill>
                <a:latin typeface="Arial Black" pitchFamily="34" charset="0"/>
              </a:rPr>
              <a:t>Ивасько</a:t>
            </a:r>
            <a:r>
              <a:rPr lang="ru-RU" dirty="0">
                <a:solidFill>
                  <a:schemeClr val="bg1"/>
                </a:solidFill>
                <a:latin typeface="Arial Black" pitchFamily="34" charset="0"/>
              </a:rPr>
              <a:t> Михаил Михайлович</a:t>
            </a:r>
          </a:p>
          <a:p>
            <a:pPr algn="ctr"/>
            <a:r>
              <a:rPr lang="ru-RU" sz="1200" dirty="0">
                <a:solidFill>
                  <a:schemeClr val="bg1"/>
                </a:solidFill>
              </a:rPr>
              <a:t>Архивный отдел управления по организации деятельности администрации Советского района. </a:t>
            </a:r>
            <a:br>
              <a:rPr lang="ru-RU" sz="1200" dirty="0">
                <a:solidFill>
                  <a:schemeClr val="bg1"/>
                </a:solidFill>
              </a:rPr>
            </a:br>
            <a:r>
              <a:rPr lang="ru-RU" sz="1200" dirty="0">
                <a:solidFill>
                  <a:schemeClr val="bg1"/>
                </a:solidFill>
              </a:rPr>
              <a:t>Награждение бывших узников фашистских концлагерей медалью </a:t>
            </a:r>
            <a:br>
              <a:rPr lang="ru-RU" sz="1200" dirty="0">
                <a:solidFill>
                  <a:schemeClr val="bg1"/>
                </a:solidFill>
              </a:rPr>
            </a:br>
            <a:r>
              <a:rPr lang="ru-RU" sz="1200" dirty="0">
                <a:solidFill>
                  <a:schemeClr val="bg1"/>
                </a:solidFill>
              </a:rPr>
              <a:t>«60-летие Победы в Великой Отечественной войне 1941-1945 гг.», 11.05.2005 </a:t>
            </a:r>
            <a:endParaRPr lang="ru-RU" sz="1200" spc="-2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2" name="Picture 4" descr="C:\Users\RASHEKTAEVAOS\Desktop\Узники\Советский р-н\image_id_13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32" b="-350"/>
          <a:stretch/>
        </p:blipFill>
        <p:spPr bwMode="auto">
          <a:xfrm>
            <a:off x="2183141" y="1765332"/>
            <a:ext cx="4791720" cy="33359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79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err="1"/>
              <a:t>Ивасько</a:t>
            </a:r>
            <a:r>
              <a:rPr lang="ru-RU" sz="3600" dirty="0"/>
              <a:t> Михаил Михайлович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755576" y="3068960"/>
            <a:ext cx="7776864" cy="2893100"/>
          </a:xfrm>
          <a:prstGeom prst="rect">
            <a:avLst/>
          </a:prstGeom>
          <a:noFill/>
        </p:spPr>
        <p:txBody>
          <a:bodyPr wrap="square" rtlCol="0">
            <a:spAutoFit/>
          </a:bodyPr>
          <a:lstStyle/>
          <a:p>
            <a:pPr algn="just"/>
            <a:r>
              <a:rPr lang="ru-RU" sz="1300" spc="-20" dirty="0">
                <a:solidFill>
                  <a:schemeClr val="bg1"/>
                </a:solidFill>
              </a:rPr>
              <a:t>костей. Кормили один раз в день какой-то баландой, от которой болел и вздувался живот. А часто бегающих по нужде пленных, эсесовцы просто забивали насмерть палками. «Добрые» немцы уводили девушек мыть чаны, а сами, издеваясь и хохоча, заставляли вылизывать посуду языками так, что мыть потом ее и не надо было. Силы были на исходе, но мать терпела. Она чувствовала слабый, еще еле уловимый только ей одной, стук бьющегося под сердцем ребенка. Слух о близкой Победе, прошедший в концлагере весной 1944 года, придал силы беременной женщине.</a:t>
            </a:r>
          </a:p>
          <a:p>
            <a:pPr algn="just"/>
            <a:r>
              <a:rPr lang="ru-RU" sz="1300" spc="-20" dirty="0">
                <a:solidFill>
                  <a:schemeClr val="bg1"/>
                </a:solidFill>
              </a:rPr>
              <a:t>С утра до позднего вечера, -продолжал свой рассказ дедушка, - пока моя мама была на работе, я находился в чемодане под дощатым полом. Перед уходом на завод она клала мне в рот жеваный черный хлеб, замотанный в тряпочку. Я был очень слаб и страшен: кости, обтянутые кожей и большая голова с впалыми глазами. Матери было нелегко, но она делала все для того, чтобы я жил. Очень часто днем в барак заходили немцы. Услышав писк ребенка, они без промедления стреляли прямо в пол. Может быть, инстинктивно чувствуя опасность, я никогда не плакал. Это врожденное спокойствие, наверное, и спасло мне жизнь.</a:t>
            </a:r>
          </a:p>
          <a:p>
            <a:pPr algn="just"/>
            <a:endParaRPr lang="ru-RU" sz="1300" spc="-20" dirty="0">
              <a:solidFill>
                <a:schemeClr val="bg1"/>
              </a:solidFill>
            </a:endParaRPr>
          </a:p>
        </p:txBody>
      </p:sp>
      <p:sp>
        <p:nvSpPr>
          <p:cNvPr id="6" name="TextBox 5"/>
          <p:cNvSpPr txBox="1"/>
          <p:nvPr/>
        </p:nvSpPr>
        <p:spPr>
          <a:xfrm>
            <a:off x="3635895" y="1052869"/>
            <a:ext cx="4896545" cy="2092881"/>
          </a:xfrm>
          <a:prstGeom prst="rect">
            <a:avLst/>
          </a:prstGeom>
          <a:noFill/>
        </p:spPr>
        <p:txBody>
          <a:bodyPr wrap="square" rtlCol="0">
            <a:spAutoFit/>
          </a:bodyPr>
          <a:lstStyle/>
          <a:p>
            <a:pPr algn="just"/>
            <a:r>
              <a:rPr lang="ru-RU" sz="1300" spc="-20" dirty="0">
                <a:solidFill>
                  <a:schemeClr val="bg1"/>
                </a:solidFill>
              </a:rPr>
              <a:t>Моя мать - </a:t>
            </a:r>
            <a:r>
              <a:rPr lang="ru-RU" sz="1300" spc="-20" dirty="0" err="1">
                <a:solidFill>
                  <a:schemeClr val="bg1"/>
                </a:solidFill>
              </a:rPr>
              <a:t>Ивасько</a:t>
            </a:r>
            <a:r>
              <a:rPr lang="ru-RU" sz="1300" spc="-20" dirty="0">
                <a:solidFill>
                  <a:schemeClr val="bg1"/>
                </a:solidFill>
              </a:rPr>
              <a:t> Ульяна Платоновна, 1924 года рождения, - уроженка Киевской области. Немцы, оккупировав Украинскую территорию, часто устраивали облавы среди мирного населения и эшелонами отправляли на Запад в концлагеря. В декабре 1943 года постигла эта участь и беременную Ульяну. Её вместе с односельчанами угнали сначала в Германию, а потом переправили в концлагерь г. Люксембурга.</a:t>
            </a:r>
          </a:p>
          <a:p>
            <a:pPr algn="just"/>
            <a:r>
              <a:rPr lang="ru-RU" sz="1300" spc="-20" dirty="0">
                <a:solidFill>
                  <a:schemeClr val="bg1"/>
                </a:solidFill>
              </a:rPr>
              <a:t>Непосильное бремя тягот и страданий обрушилось на заключенных.  Барак, нары,  холод, пронизывающий до самых</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052736"/>
            <a:ext cx="2790648" cy="190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1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a:endParaRPr>
          </a:p>
          <a:p>
            <a:pPr algn="ctr">
              <a:lnSpc>
                <a:spcPct val="150000"/>
              </a:lnSpc>
            </a:pPr>
            <a:r>
              <a:rPr lang="ru-RU" dirty="0">
                <a:solidFill>
                  <a:schemeClr val="bg1"/>
                </a:solidFill>
                <a:latin typeface="Arial Black"/>
              </a:rPr>
              <a:t>Жук Николай Павлович</a:t>
            </a:r>
            <a:endParaRPr lang="ru-RU" dirty="0">
              <a:solidFill>
                <a:schemeClr val="bg1"/>
              </a:solidFill>
              <a:latin typeface="Arial Black" pitchFamily="34" charset="0"/>
            </a:endParaRPr>
          </a:p>
          <a:p>
            <a:pPr algn="ctr"/>
            <a:r>
              <a:rPr lang="ru-RU" sz="1200" dirty="0">
                <a:solidFill>
                  <a:schemeClr val="bg1"/>
                </a:solidFill>
              </a:rPr>
              <a:t>Архивный отдел  администрации города Нягани. </a:t>
            </a:r>
            <a:br>
              <a:rPr lang="ru-RU" sz="1200" dirty="0">
                <a:solidFill>
                  <a:schemeClr val="bg1"/>
                </a:solidFill>
              </a:rPr>
            </a:br>
            <a:r>
              <a:rPr lang="ru-RU" sz="1200" dirty="0">
                <a:solidFill>
                  <a:schemeClr val="bg1"/>
                </a:solidFill>
              </a:rPr>
              <a:t>Николай Павлович Жук, портрет, </a:t>
            </a:r>
            <a:r>
              <a:rPr lang="ru-RU" sz="1200" dirty="0" err="1">
                <a:solidFill>
                  <a:schemeClr val="bg1"/>
                </a:solidFill>
              </a:rPr>
              <a:t>г.Нягань</a:t>
            </a:r>
            <a:r>
              <a:rPr lang="ru-RU" sz="1200" dirty="0">
                <a:solidFill>
                  <a:schemeClr val="bg1"/>
                </a:solidFill>
              </a:rPr>
              <a:t>, 1989 год</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descr="Изображение выглядит как текст, человек, мужчина, стена&#10;&#10;Автоматически созданное описание">
            <a:extLst>
              <a:ext uri="{FF2B5EF4-FFF2-40B4-BE49-F238E27FC236}">
                <a16:creationId xmlns:a16="http://schemas.microsoft.com/office/drawing/2014/main" id="{FE30743B-00C4-2702-F9BA-1A2B0E416ECC}"/>
              </a:ext>
            </a:extLst>
          </p:cNvPr>
          <p:cNvPicPr>
            <a:picLocks noChangeAspect="1"/>
          </p:cNvPicPr>
          <p:nvPr/>
        </p:nvPicPr>
        <p:blipFill>
          <a:blip r:embed="rId4"/>
          <a:stretch>
            <a:fillRect/>
          </a:stretch>
        </p:blipFill>
        <p:spPr>
          <a:xfrm>
            <a:off x="3110351" y="1249556"/>
            <a:ext cx="2923298" cy="40757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8372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Жук Николай Павлович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755576" y="3068960"/>
            <a:ext cx="7776864" cy="2893100"/>
          </a:xfrm>
          <a:prstGeom prst="rect">
            <a:avLst/>
          </a:prstGeom>
          <a:noFill/>
        </p:spPr>
        <p:txBody>
          <a:bodyPr wrap="square" lIns="91440" tIns="45720" rIns="91440" bIns="45720" rtlCol="0" anchor="t">
            <a:spAutoFit/>
          </a:bodyPr>
          <a:lstStyle/>
          <a:p>
            <a:pPr algn="just"/>
            <a:r>
              <a:rPr lang="ru-RU" sz="1300" spc="-20" dirty="0">
                <a:solidFill>
                  <a:schemeClr val="bg1"/>
                </a:solidFill>
              </a:rPr>
              <a:t>Николая не стало. И остался Николай один на один со своей судьбой без отцовской поддержки. Обитатели лагеря как могли заботились о парнишке. И даже среди немцев были добросердечные, милосердные люди. Некоторые делали бутербродики и бросали под ноги или же клали сбоку на тротуар бредущим на работу или с работы узникам. </a:t>
            </a:r>
            <a:endParaRPr lang="ru-RU" dirty="0">
              <a:solidFill>
                <a:schemeClr val="bg1"/>
              </a:solidFill>
            </a:endParaRPr>
          </a:p>
          <a:p>
            <a:pPr algn="just"/>
            <a:r>
              <a:rPr lang="ru-RU" sz="1300" spc="-20" dirty="0">
                <a:solidFill>
                  <a:schemeClr val="bg1"/>
                </a:solidFill>
              </a:rPr>
              <a:t>С открытием второго фронта лагерь перебросили в Магдебург. Американская авиация превратила его в груду развалин. Узников заставляли разбирать завалы и расчищать дороги. </a:t>
            </a:r>
          </a:p>
          <a:p>
            <a:pPr algn="just"/>
            <a:r>
              <a:rPr lang="ru-RU" sz="1300" spc="-20" dirty="0">
                <a:solidFill>
                  <a:schemeClr val="bg1"/>
                </a:solidFill>
              </a:rPr>
              <a:t>И вот наступило 28 апреля 1945 года. Николай, в числе других узников, был освобожден американскими войсками. </a:t>
            </a:r>
          </a:p>
          <a:p>
            <a:pPr algn="just"/>
            <a:r>
              <a:rPr lang="ru-RU" sz="1300" spc="-20" dirty="0">
                <a:solidFill>
                  <a:schemeClr val="bg1"/>
                </a:solidFill>
              </a:rPr>
              <a:t>Советских военнопленных, среди них и Николая, американцы переправили через Эльбу к русским. После многочисленных проверок и комиссий большинство измученных людей отправили не по домам, а в советские лагеря и тюрьмы только за то, что попали в фашистский плен. Ну а Николая, как малолетнего , отпустили домой. С радость и надеждой, что все горести позади, подросток едет в родное село. Но дома его ждали неприязнь и разочарование. Мальчишку назвали изменником Родины и даже не приняли в школу. Ничего не оставалось, как уехать из села.</a:t>
            </a:r>
          </a:p>
        </p:txBody>
      </p:sp>
      <p:sp>
        <p:nvSpPr>
          <p:cNvPr id="6" name="TextBox 5"/>
          <p:cNvSpPr txBox="1"/>
          <p:nvPr/>
        </p:nvSpPr>
        <p:spPr>
          <a:xfrm>
            <a:off x="2356311" y="1052869"/>
            <a:ext cx="6176129" cy="2092881"/>
          </a:xfrm>
          <a:prstGeom prst="rect">
            <a:avLst/>
          </a:prstGeom>
          <a:noFill/>
        </p:spPr>
        <p:txBody>
          <a:bodyPr wrap="square" lIns="91440" tIns="45720" rIns="91440" bIns="45720" rtlCol="0" anchor="t">
            <a:spAutoFit/>
          </a:bodyPr>
          <a:lstStyle/>
          <a:p>
            <a:pPr algn="just"/>
            <a:r>
              <a:rPr lang="ru-RU" sz="1300" spc="-20" dirty="0">
                <a:solidFill>
                  <a:schemeClr val="bg1"/>
                </a:solidFill>
              </a:rPr>
              <a:t>1943 год. Место действия - Житомирская область на Украине, оккупированной фашистскими захватчиками. Кто-то из односельчан донес в полицию о связях 12-летнего Николая и его отца - Павла Федоровича с партизанами. 22 декабря 1943 года отца и сына арестовали, но не смогли от них добиться правды. И вот в числе других невольников поезд увез их в Германию, в концлагерь, который расположен в местечке Эссен. Узники строили 2</a:t>
            </a:r>
            <a:r>
              <a:rPr lang="ru-RU" sz="1300" spc="-20" dirty="0">
                <a:solidFill>
                  <a:srgbClr val="000000"/>
                </a:solidFill>
              </a:rPr>
              <a:t>-х и 3-х этажные жилые дома или же под усиленным конвоем автоматчиков разгружали грузы, пришедшие в адрес городка.</a:t>
            </a:r>
          </a:p>
          <a:p>
            <a:pPr algn="just"/>
            <a:r>
              <a:rPr lang="ru-RU" sz="1300" spc="-20" dirty="0">
                <a:solidFill>
                  <a:srgbClr val="000000"/>
                </a:solidFill>
              </a:rPr>
              <a:t>Среди взрослых мужчин Николай был единственным ребенком и, конечно, труднее переносил изнуряющую лагерную житуху. В феврале 1944 года отца</a:t>
            </a:r>
          </a:p>
        </p:txBody>
      </p:sp>
      <p:pic>
        <p:nvPicPr>
          <p:cNvPr id="4" name="Рисунок 6" descr="Изображение выглядит как текст, человек, мужчина, стена&#10;&#10;Автоматически созданное описание">
            <a:extLst>
              <a:ext uri="{FF2B5EF4-FFF2-40B4-BE49-F238E27FC236}">
                <a16:creationId xmlns:a16="http://schemas.microsoft.com/office/drawing/2014/main" id="{D14FBE6C-C269-52B6-B83A-0352705B3FA3}"/>
              </a:ext>
            </a:extLst>
          </p:cNvPr>
          <p:cNvPicPr>
            <a:picLocks noChangeAspect="1"/>
          </p:cNvPicPr>
          <p:nvPr/>
        </p:nvPicPr>
        <p:blipFill>
          <a:blip r:embed="rId2"/>
          <a:stretch>
            <a:fillRect/>
          </a:stretch>
        </p:blipFill>
        <p:spPr>
          <a:xfrm>
            <a:off x="842513" y="1052111"/>
            <a:ext cx="1449238" cy="2022080"/>
          </a:xfrm>
          <a:prstGeom prst="rect">
            <a:avLst/>
          </a:prstGeom>
        </p:spPr>
      </p:pic>
    </p:spTree>
    <p:extLst>
      <p:ext uri="{BB962C8B-B14F-4D97-AF65-F5344CB8AC3E}">
        <p14:creationId xmlns:p14="http://schemas.microsoft.com/office/powerpoint/2010/main" val="389417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Жук Николай Павлович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r>
              <a:rPr lang="ru-RU" sz="1200" dirty="0">
                <a:solidFill>
                  <a:schemeClr val="bg1"/>
                </a:solidFill>
              </a:rPr>
              <a:t>Архивный отдел  администрации города Нягани. Ф.1.Оп.31.Д.2.Л.1-1об.</a:t>
            </a:r>
          </a:p>
          <a:p>
            <a:pPr algn="ctr"/>
            <a:endParaRPr lang="ru-RU" dirty="0">
              <a:solidFill>
                <a:srgbClr val="FFFFFF"/>
              </a:solidFill>
            </a:endParaRPr>
          </a:p>
          <a:p>
            <a:pPr algn="ctr"/>
            <a:endParaRPr lang="ru-RU" dirty="0">
              <a:solidFill>
                <a:srgbClr val="FFFFFF"/>
              </a:solidFill>
            </a:endParaRPr>
          </a:p>
        </p:txBody>
      </p:sp>
      <p:pic>
        <p:nvPicPr>
          <p:cNvPr id="7" name="Рисунок 7" descr="Изображение выглядит как текст&#10;&#10;Автоматически созданное описание">
            <a:extLst>
              <a:ext uri="{FF2B5EF4-FFF2-40B4-BE49-F238E27FC236}">
                <a16:creationId xmlns:a16="http://schemas.microsoft.com/office/drawing/2014/main" id="{CBE9A75E-8FE4-A5E7-79AA-5D97DBA4E46A}"/>
              </a:ext>
            </a:extLst>
          </p:cNvPr>
          <p:cNvPicPr>
            <a:picLocks noChangeAspect="1"/>
          </p:cNvPicPr>
          <p:nvPr/>
        </p:nvPicPr>
        <p:blipFill>
          <a:blip r:embed="rId2"/>
          <a:stretch>
            <a:fillRect/>
          </a:stretch>
        </p:blipFill>
        <p:spPr>
          <a:xfrm>
            <a:off x="1121278" y="950850"/>
            <a:ext cx="3281082" cy="4594264"/>
          </a:xfrm>
          <a:prstGeom prst="rect">
            <a:avLst/>
          </a:prstGeom>
          <a:ln>
            <a:noFill/>
          </a:ln>
          <a:effectLst>
            <a:outerShdw blurRad="190500" algn="tl" rotWithShape="0">
              <a:srgbClr val="000000">
                <a:alpha val="70000"/>
              </a:srgbClr>
            </a:outerShdw>
          </a:effectLst>
        </p:spPr>
      </p:pic>
      <p:pic>
        <p:nvPicPr>
          <p:cNvPr id="8" name="Рисунок 10" descr="Изображение выглядит как текст&#10;&#10;Автоматически созданное описание">
            <a:extLst>
              <a:ext uri="{FF2B5EF4-FFF2-40B4-BE49-F238E27FC236}">
                <a16:creationId xmlns:a16="http://schemas.microsoft.com/office/drawing/2014/main" id="{AFB5889D-A11E-5683-0EF8-5891D7874DB0}"/>
              </a:ext>
            </a:extLst>
          </p:cNvPr>
          <p:cNvPicPr>
            <a:picLocks noChangeAspect="1"/>
          </p:cNvPicPr>
          <p:nvPr/>
        </p:nvPicPr>
        <p:blipFill>
          <a:blip r:embed="rId3"/>
          <a:stretch>
            <a:fillRect/>
          </a:stretch>
        </p:blipFill>
        <p:spPr>
          <a:xfrm>
            <a:off x="4783015" y="950850"/>
            <a:ext cx="3281082" cy="4594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124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Жук Николай Павлович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endParaRPr lang="ru-RU" dirty="0">
              <a:solidFill>
                <a:srgbClr val="FFFFFF"/>
              </a:solidFill>
              <a:latin typeface="Palatino Linotype"/>
              <a:ea typeface="Segoe UI"/>
              <a:cs typeface="Segoe UI"/>
            </a:endParaRPr>
          </a:p>
          <a:p>
            <a:pPr algn="ctr"/>
            <a:r>
              <a:rPr lang="ru-RU" sz="1200" dirty="0">
                <a:solidFill>
                  <a:schemeClr val="bg1"/>
                </a:solidFill>
              </a:rPr>
              <a:t>Архивный отдел  администрации города Нягани. </a:t>
            </a:r>
            <a:r>
              <a:rPr lang="en-US" sz="1200" dirty="0">
                <a:solidFill>
                  <a:schemeClr val="bg1"/>
                </a:solidFill>
              </a:rPr>
              <a:t>​</a:t>
            </a:r>
            <a:r>
              <a:rPr lang="ru-RU" sz="1200" dirty="0">
                <a:solidFill>
                  <a:schemeClr val="bg1"/>
                </a:solidFill>
              </a:rPr>
              <a:t>Ф.1.Оп.31.Д.2.Л.2-2об</a:t>
            </a:r>
            <a:r>
              <a:rPr lang="ru-RU" sz="1200" dirty="0">
                <a:solidFill>
                  <a:schemeClr val="bg1"/>
                </a:solidFill>
                <a:latin typeface="Palatino Linotype"/>
                <a:ea typeface="Segoe UI"/>
                <a:cs typeface="Segoe UI"/>
              </a:rPr>
              <a:t>.</a:t>
            </a:r>
            <a:r>
              <a:rPr lang="en-US" dirty="0">
                <a:solidFill>
                  <a:srgbClr val="FFFFFF"/>
                </a:solidFill>
                <a:latin typeface="Palatino Linotype"/>
                <a:ea typeface="Segoe UI"/>
                <a:cs typeface="Segoe UI"/>
              </a:rPr>
              <a:t>​</a:t>
            </a:r>
            <a:endParaRPr lang="en-US" dirty="0"/>
          </a:p>
          <a:p>
            <a:pPr algn="ctr" rtl="0"/>
            <a:r>
              <a:rPr lang="ru-RU" dirty="0">
                <a:solidFill>
                  <a:srgbClr val="FFFFFF"/>
                </a:solidFill>
                <a:latin typeface="Palatino Linotype"/>
                <a:ea typeface="Segoe UI"/>
                <a:cs typeface="Segoe UI"/>
              </a:rPr>
              <a:t>​</a:t>
            </a:r>
            <a:endParaRPr lang="ru-RU" sz="1000" dirty="0">
              <a:solidFill>
                <a:schemeClr val="bg1"/>
              </a:solidFill>
            </a:endParaRPr>
          </a:p>
        </p:txBody>
      </p:sp>
      <p:pic>
        <p:nvPicPr>
          <p:cNvPr id="11" name="Рисунок 11" descr="Изображение выглядит как текст&#10;&#10;Автоматически созданное описание">
            <a:extLst>
              <a:ext uri="{FF2B5EF4-FFF2-40B4-BE49-F238E27FC236}">
                <a16:creationId xmlns:a16="http://schemas.microsoft.com/office/drawing/2014/main" id="{C79275E3-0508-A6B3-C19F-68EA4330CEF0}"/>
              </a:ext>
            </a:extLst>
          </p:cNvPr>
          <p:cNvPicPr>
            <a:picLocks noChangeAspect="1"/>
          </p:cNvPicPr>
          <p:nvPr/>
        </p:nvPicPr>
        <p:blipFill>
          <a:blip r:embed="rId2"/>
          <a:stretch>
            <a:fillRect/>
          </a:stretch>
        </p:blipFill>
        <p:spPr>
          <a:xfrm>
            <a:off x="1121278" y="951379"/>
            <a:ext cx="3270738" cy="4624236"/>
          </a:xfrm>
          <a:prstGeom prst="rect">
            <a:avLst/>
          </a:prstGeom>
          <a:ln>
            <a:noFill/>
          </a:ln>
          <a:effectLst>
            <a:outerShdw blurRad="190500" algn="tl" rotWithShape="0">
              <a:srgbClr val="000000">
                <a:alpha val="70000"/>
              </a:srgbClr>
            </a:outerShdw>
          </a:effectLst>
        </p:spPr>
      </p:pic>
      <p:pic>
        <p:nvPicPr>
          <p:cNvPr id="12" name="Рисунок 12" descr="Изображение выглядит как текст&#10;&#10;Автоматически созданное описание">
            <a:extLst>
              <a:ext uri="{FF2B5EF4-FFF2-40B4-BE49-F238E27FC236}">
                <a16:creationId xmlns:a16="http://schemas.microsoft.com/office/drawing/2014/main" id="{CE1CA5F5-1F7A-EADD-9E57-63B0DC3D44F7}"/>
              </a:ext>
            </a:extLst>
          </p:cNvPr>
          <p:cNvPicPr>
            <a:picLocks noChangeAspect="1"/>
          </p:cNvPicPr>
          <p:nvPr/>
        </p:nvPicPr>
        <p:blipFill>
          <a:blip r:embed="rId3"/>
          <a:stretch>
            <a:fillRect/>
          </a:stretch>
        </p:blipFill>
        <p:spPr>
          <a:xfrm>
            <a:off x="4710609" y="949524"/>
            <a:ext cx="3301770" cy="46279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94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Жук Николай Павлович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endParaRPr lang="ru-RU" dirty="0">
              <a:latin typeface="Palatino Linotype"/>
            </a:endParaRPr>
          </a:p>
          <a:p>
            <a:pPr algn="ctr"/>
            <a:r>
              <a:rPr lang="ru-RU" sz="1200" dirty="0">
                <a:solidFill>
                  <a:schemeClr val="bg1"/>
                </a:solidFill>
              </a:rPr>
              <a:t>Архивный отдел  администрации города Нягани. ​​Ф.1.Оп.31.Д.3.Л.2.​​</a:t>
            </a:r>
          </a:p>
        </p:txBody>
      </p:sp>
      <p:pic>
        <p:nvPicPr>
          <p:cNvPr id="4" name="Рисунок 5" descr="Изображение выглядит как текст&#10;&#10;Автоматически созданное описание">
            <a:extLst>
              <a:ext uri="{FF2B5EF4-FFF2-40B4-BE49-F238E27FC236}">
                <a16:creationId xmlns:a16="http://schemas.microsoft.com/office/drawing/2014/main" id="{29CC0179-0893-109E-F002-85A50927A196}"/>
              </a:ext>
            </a:extLst>
          </p:cNvPr>
          <p:cNvPicPr>
            <a:picLocks noChangeAspect="1"/>
          </p:cNvPicPr>
          <p:nvPr/>
        </p:nvPicPr>
        <p:blipFill rotWithShape="1">
          <a:blip r:embed="rId2"/>
          <a:srcRect t="19828" r="54340" b="28736"/>
          <a:stretch/>
        </p:blipFill>
        <p:spPr>
          <a:xfrm>
            <a:off x="1938444" y="1141558"/>
            <a:ext cx="3000675" cy="4449362"/>
          </a:xfrm>
          <a:prstGeom prst="rect">
            <a:avLst/>
          </a:prstGeom>
          <a:ln>
            <a:noFill/>
          </a:ln>
          <a:effectLst>
            <a:outerShdw blurRad="190500" algn="tl" rotWithShape="0">
              <a:srgbClr val="000000">
                <a:alpha val="70000"/>
              </a:srgbClr>
            </a:outerShdw>
          </a:effectLst>
        </p:spPr>
      </p:pic>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6394050D-B46C-2A77-1CAA-AA3BF696CE90}"/>
              </a:ext>
            </a:extLst>
          </p:cNvPr>
          <p:cNvPicPr>
            <a:picLocks noChangeAspect="1"/>
          </p:cNvPicPr>
          <p:nvPr/>
        </p:nvPicPr>
        <p:blipFill rotWithShape="1">
          <a:blip r:embed="rId2"/>
          <a:srcRect l="44528" r="-377" b="-287"/>
          <a:stretch/>
        </p:blipFill>
        <p:spPr>
          <a:xfrm>
            <a:off x="5248490" y="1141558"/>
            <a:ext cx="1883744" cy="44507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98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r>
              <a:rPr lang="ru-RU" dirty="0">
                <a:solidFill>
                  <a:schemeClr val="bg1"/>
                </a:solidFill>
                <a:latin typeface="Arial Black"/>
              </a:rPr>
              <a:t>Черникова Вера Николаевна</a:t>
            </a:r>
            <a:endParaRPr lang="ru-RU" sz="1200" spc="-2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descr="Изображение выглядит как человек, внутренний, сиденье, семья&#10;&#10;Автоматически созданное описание">
            <a:extLst>
              <a:ext uri="{FF2B5EF4-FFF2-40B4-BE49-F238E27FC236}">
                <a16:creationId xmlns:a16="http://schemas.microsoft.com/office/drawing/2014/main" id="{084D6B66-50F8-C447-D253-6E1C5FC4E685}"/>
              </a:ext>
            </a:extLst>
          </p:cNvPr>
          <p:cNvPicPr>
            <a:picLocks noChangeAspect="1"/>
          </p:cNvPicPr>
          <p:nvPr/>
        </p:nvPicPr>
        <p:blipFill>
          <a:blip r:embed="rId4"/>
          <a:stretch>
            <a:fillRect/>
          </a:stretch>
        </p:blipFill>
        <p:spPr>
          <a:xfrm>
            <a:off x="2368635" y="1256092"/>
            <a:ext cx="4410770" cy="40715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30637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Черникова Вера Николаевна</a:t>
            </a:r>
            <a:endParaRPr lang="ru-RU" dirty="0"/>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745232" y="2996553"/>
            <a:ext cx="7776864" cy="2893100"/>
          </a:xfrm>
          <a:prstGeom prst="rect">
            <a:avLst/>
          </a:prstGeom>
          <a:noFill/>
        </p:spPr>
        <p:txBody>
          <a:bodyPr wrap="square" lIns="91440" tIns="45720" rIns="91440" bIns="45720" rtlCol="0" anchor="t">
            <a:spAutoFit/>
          </a:bodyPr>
          <a:lstStyle/>
          <a:p>
            <a:pPr algn="just"/>
            <a:r>
              <a:rPr lang="ru-RU" sz="1300" spc="-20" dirty="0">
                <a:solidFill>
                  <a:schemeClr val="bg1"/>
                </a:solidFill>
              </a:rPr>
              <a:t>кофточки, рубашки, брюки, для всех детей лагеря изготавливали из красивой гофрированной бумаги. Кто наряжен в розовой, кто в синей, кто в желтой одежде, краски бумажной одежды пестрили по всей территории. В такой «красивой» одежде детей часто фотографировали. А когда одежда порвется, снимали, сжигали бумагу и надевали новую одежду.  На ногах были  </a:t>
            </a:r>
            <a:r>
              <a:rPr lang="ru-RU" sz="1300" spc="-20" dirty="0" err="1">
                <a:solidFill>
                  <a:schemeClr val="bg1"/>
                </a:solidFill>
              </a:rPr>
              <a:t>обудки</a:t>
            </a:r>
            <a:r>
              <a:rPr lang="ru-RU" sz="1300" spc="-20" dirty="0">
                <a:solidFill>
                  <a:schemeClr val="bg1"/>
                </a:solidFill>
              </a:rPr>
              <a:t> с деревянными колодками, сверху натянут материал.</a:t>
            </a:r>
            <a:endParaRPr lang="ru-RU">
              <a:solidFill>
                <a:schemeClr val="bg1"/>
              </a:solidFill>
            </a:endParaRPr>
          </a:p>
          <a:p>
            <a:pPr algn="just"/>
            <a:r>
              <a:rPr lang="ru-RU" sz="1300" spc="-20" dirty="0">
                <a:solidFill>
                  <a:schemeClr val="bg1"/>
                </a:solidFill>
              </a:rPr>
              <a:t>С 5 лет всех детей  стали в бараках учить, как в школе. Дети стали разговаривать на финском языке. Издевались учителя над своими учениками по-зверски: таскали за волосы, вырывая волосы на висках, разбивали о детские спины и головы школьные линейки.</a:t>
            </a:r>
          </a:p>
          <a:p>
            <a:pPr algn="just"/>
            <a:r>
              <a:rPr lang="ru-RU" sz="1300" spc="-20" dirty="0">
                <a:solidFill>
                  <a:schemeClr val="bg1"/>
                </a:solidFill>
              </a:rPr>
              <a:t>Каждое утро всем давали по ложке рыбьего жира, Вера не могла его глотать, за что ее жестоко избивали. Кормили в лагере отвратительно, хуже скота. Воспитательница была русская, но разговаривали на территории  лагеря только на финском языке. </a:t>
            </a:r>
          </a:p>
          <a:p>
            <a:pPr algn="just"/>
            <a:r>
              <a:rPr lang="ru-RU" sz="1300" spc="-20" dirty="0">
                <a:solidFill>
                  <a:schemeClr val="bg1"/>
                </a:solidFill>
              </a:rPr>
              <a:t>Финны были гораздо злее, чем фашисты. 2 года  8 месяцев продолжался этот  кошмар в жизни  русских ребят в этом лагере, пока их не освободили русские солдаты. </a:t>
            </a:r>
          </a:p>
          <a:p>
            <a:pPr algn="just"/>
            <a:endParaRPr lang="ru-RU" sz="1300" spc="-20" dirty="0">
              <a:solidFill>
                <a:schemeClr val="bg1"/>
              </a:solidFill>
            </a:endParaRPr>
          </a:p>
        </p:txBody>
      </p:sp>
      <p:sp>
        <p:nvSpPr>
          <p:cNvPr id="6" name="TextBox 5"/>
          <p:cNvSpPr txBox="1"/>
          <p:nvPr/>
        </p:nvSpPr>
        <p:spPr>
          <a:xfrm>
            <a:off x="3160076" y="1052869"/>
            <a:ext cx="5372364" cy="2092881"/>
          </a:xfrm>
          <a:prstGeom prst="rect">
            <a:avLst/>
          </a:prstGeom>
          <a:noFill/>
        </p:spPr>
        <p:txBody>
          <a:bodyPr wrap="square" lIns="91440" tIns="45720" rIns="91440" bIns="45720" rtlCol="0" anchor="t">
            <a:spAutoFit/>
          </a:bodyPr>
          <a:lstStyle/>
          <a:p>
            <a:pPr algn="just"/>
            <a:r>
              <a:rPr lang="ru-RU" sz="1300" spc="-20" dirty="0">
                <a:solidFill>
                  <a:schemeClr val="bg1"/>
                </a:solidFill>
                <a:ea typeface="+mn-lt"/>
                <a:cs typeface="+mn-lt"/>
              </a:rPr>
              <a:t>С начала войны финны оккупировали г. Петрозаводск. Они зашли в город и стали  забирать из русских семей детей до 5 лет, они хотели воспитать для своей страны новое поколение людей, и русские дети, став взрослыми, смогли бы обновить их расу. </a:t>
            </a:r>
            <a:endParaRPr lang="en-US" sz="1300" spc="-20" dirty="0">
              <a:solidFill>
                <a:schemeClr val="bg1"/>
              </a:solidFill>
              <a:ea typeface="+mn-lt"/>
              <a:cs typeface="+mn-lt"/>
            </a:endParaRPr>
          </a:p>
          <a:p>
            <a:pPr algn="just"/>
            <a:r>
              <a:rPr lang="ru-RU" sz="1300" spc="-20" dirty="0">
                <a:solidFill>
                  <a:schemeClr val="bg1"/>
                </a:solidFill>
                <a:ea typeface="+mn-lt"/>
                <a:cs typeface="+mn-lt"/>
              </a:rPr>
              <a:t>У родителей Веры Николаевны было 7 детей, Вера была последним ребенком в семье, ей не исполнилось и 5 лет, когда маленькую девочку увозят в Финляндию.  Всех детей поместили на территорию, за колючую проволоку, по углам которой находились вышки, на которых круглосуточно стояли на посту автоматчики. </a:t>
            </a:r>
            <a:endParaRPr lang="en-US" sz="1300" spc="-20">
              <a:solidFill>
                <a:schemeClr val="bg1"/>
              </a:solidFill>
              <a:ea typeface="+mn-lt"/>
              <a:cs typeface="+mn-lt"/>
            </a:endParaRPr>
          </a:p>
          <a:p>
            <a:pPr algn="just"/>
            <a:r>
              <a:rPr lang="ru-RU" sz="1300" spc="-20" dirty="0">
                <a:solidFill>
                  <a:schemeClr val="bg1"/>
                </a:solidFill>
                <a:ea typeface="+mn-lt"/>
                <a:cs typeface="+mn-lt"/>
              </a:rPr>
              <a:t>Детей   лагеря   одевали   в    бумажную   одежду.   Трусики,   платья, </a:t>
            </a:r>
          </a:p>
        </p:txBody>
      </p:sp>
      <p:pic>
        <p:nvPicPr>
          <p:cNvPr id="4" name="Рисунок 3" descr="Изображение выглядит как человек, внутренний, сиденье, семья&#10;&#10;Автоматически созданное описание">
            <a:extLst>
              <a:ext uri="{FF2B5EF4-FFF2-40B4-BE49-F238E27FC236}">
                <a16:creationId xmlns:a16="http://schemas.microsoft.com/office/drawing/2014/main" id="{1E6578DA-0A14-2615-4B02-F88194BCAAC8}"/>
              </a:ext>
            </a:extLst>
          </p:cNvPr>
          <p:cNvPicPr>
            <a:picLocks noChangeAspect="1"/>
          </p:cNvPicPr>
          <p:nvPr/>
        </p:nvPicPr>
        <p:blipFill>
          <a:blip r:embed="rId2"/>
          <a:stretch>
            <a:fillRect/>
          </a:stretch>
        </p:blipFill>
        <p:spPr>
          <a:xfrm>
            <a:off x="976463" y="1049214"/>
            <a:ext cx="2081191" cy="1935691"/>
          </a:xfrm>
          <a:prstGeom prst="rect">
            <a:avLst/>
          </a:prstGeom>
        </p:spPr>
      </p:pic>
    </p:spTree>
    <p:extLst>
      <p:ext uri="{BB962C8B-B14F-4D97-AF65-F5344CB8AC3E}">
        <p14:creationId xmlns:p14="http://schemas.microsoft.com/office/powerpoint/2010/main" val="270671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a:endParaRPr>
          </a:p>
          <a:p>
            <a:pPr algn="ctr">
              <a:lnSpc>
                <a:spcPct val="150000"/>
              </a:lnSpc>
            </a:pPr>
            <a:endParaRPr lang="ru-RU" dirty="0">
              <a:solidFill>
                <a:schemeClr val="bg1"/>
              </a:solidFill>
              <a:latin typeface="Arial Black"/>
            </a:endParaRPr>
          </a:p>
          <a:p>
            <a:pPr algn="ctr">
              <a:lnSpc>
                <a:spcPct val="150000"/>
              </a:lnSpc>
            </a:pPr>
            <a:r>
              <a:rPr lang="ru-RU" dirty="0">
                <a:solidFill>
                  <a:schemeClr val="bg1"/>
                </a:solidFill>
                <a:latin typeface="Arial Black"/>
              </a:rPr>
              <a:t>Любимов Евгений Андреевич</a:t>
            </a:r>
            <a:endParaRPr lang="ru-RU" dirty="0">
              <a:solidFill>
                <a:schemeClr val="bg1"/>
              </a:solidFill>
            </a:endParaRPr>
          </a:p>
          <a:p>
            <a:pPr algn="ctr"/>
            <a:r>
              <a:rPr lang="ru-RU" sz="1200" dirty="0">
                <a:solidFill>
                  <a:schemeClr val="bg1"/>
                </a:solidFill>
              </a:rPr>
              <a:t>Музей</a:t>
            </a:r>
            <a:r>
              <a:rPr lang="ru-RU" sz="1200" dirty="0">
                <a:solidFill>
                  <a:schemeClr val="bg1"/>
                </a:solidFill>
                <a:ea typeface="+mn-lt"/>
                <a:cs typeface="+mn-lt"/>
              </a:rPr>
              <a:t> истории города </a:t>
            </a:r>
            <a:r>
              <a:rPr lang="ru-RU" sz="1200" dirty="0" err="1">
                <a:solidFill>
                  <a:schemeClr val="bg1"/>
                </a:solidFill>
                <a:ea typeface="+mn-lt"/>
                <a:cs typeface="+mn-lt"/>
              </a:rPr>
              <a:t>Урай</a:t>
            </a:r>
            <a:r>
              <a:rPr lang="ru-RU" sz="1200" dirty="0">
                <a:solidFill>
                  <a:schemeClr val="bg1"/>
                </a:solidFill>
                <a:ea typeface="+mn-lt"/>
                <a:cs typeface="+mn-lt"/>
              </a:rPr>
              <a:t>.</a:t>
            </a:r>
          </a:p>
          <a:p>
            <a:pPr algn="ctr">
              <a:lnSpc>
                <a:spcPct val="150000"/>
              </a:lnSpc>
            </a:pP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6" descr="Изображение выглядит как текст, мужчина, человек, старый&#10;&#10;Автоматически созданное описание">
            <a:extLst>
              <a:ext uri="{FF2B5EF4-FFF2-40B4-BE49-F238E27FC236}">
                <a16:creationId xmlns:a16="http://schemas.microsoft.com/office/drawing/2014/main" id="{D68C241F-AF6A-F1EB-6E21-99D8805E8FC1}"/>
              </a:ext>
            </a:extLst>
          </p:cNvPr>
          <p:cNvPicPr>
            <a:picLocks noChangeAspect="1"/>
          </p:cNvPicPr>
          <p:nvPr/>
        </p:nvPicPr>
        <p:blipFill rotWithShape="1">
          <a:blip r:embed="rId4"/>
          <a:srcRect l="3614" r="803" b="3409"/>
          <a:stretch/>
        </p:blipFill>
        <p:spPr>
          <a:xfrm>
            <a:off x="3092039" y="1247902"/>
            <a:ext cx="2960217" cy="4215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509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Фабрика смерти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Концентрационный лагерь Бухенвальд: фотоистория из Германии // Журнал: </a:t>
            </a:r>
            <a:r>
              <a:rPr lang="en-US" sz="1200" dirty="0">
                <a:solidFill>
                  <a:schemeClr val="bg1"/>
                </a:solidFill>
              </a:rPr>
              <a:t>Rosphoto.com/«</a:t>
            </a:r>
            <a:r>
              <a:rPr lang="ru-RU" sz="1200" dirty="0">
                <a:solidFill>
                  <a:schemeClr val="bg1"/>
                </a:solidFill>
              </a:rPr>
              <a:t>Российское фото» </a:t>
            </a:r>
            <a:r>
              <a:rPr lang="en-US" sz="1200" dirty="0">
                <a:solidFill>
                  <a:schemeClr val="bg1"/>
                </a:solidFill>
              </a:rPr>
              <a:t>URL:</a:t>
            </a:r>
            <a:r>
              <a:rPr lang="ru-RU" sz="1200" dirty="0">
                <a:solidFill>
                  <a:schemeClr val="bg1"/>
                </a:solidFill>
              </a:rPr>
              <a:t> </a:t>
            </a:r>
            <a:r>
              <a:rPr lang="en-US" sz="1200" dirty="0">
                <a:solidFill>
                  <a:schemeClr val="bg1"/>
                </a:solidFill>
              </a:rPr>
              <a:t>https://rosphoto.com/ublogs/koncentracionnyy_lager_buhenvald-7119</a:t>
            </a:r>
            <a:endParaRPr lang="ru-RU" sz="1200" dirty="0">
              <a:solidFill>
                <a:schemeClr val="bg1"/>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120" y="1605277"/>
            <a:ext cx="5755761" cy="383835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465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755576" y="2986209"/>
            <a:ext cx="7776864" cy="3093154"/>
          </a:xfrm>
          <a:prstGeom prst="rect">
            <a:avLst/>
          </a:prstGeom>
          <a:noFill/>
        </p:spPr>
        <p:txBody>
          <a:bodyPr wrap="square" lIns="91440" tIns="45720" rIns="91440" bIns="45720" rtlCol="0" anchor="t">
            <a:spAutoFit/>
          </a:bodyPr>
          <a:lstStyle/>
          <a:p>
            <a:pPr algn="just"/>
            <a:r>
              <a:rPr lang="ru-RU" sz="1300" spc="-20" dirty="0">
                <a:solidFill>
                  <a:schemeClr val="bg1"/>
                </a:solidFill>
              </a:rPr>
              <a:t> До границы с Германией. Всех привезли в немецкий город Хемниц, где находился лагерь для пленных. Территория была загорожена колючей проволокой, по углам стояли высокие вышки, на которых  круглые сутки стояли автоматчики и следили за порядком. Через определенное время всю семью Евгения отправляют в графское имение в немецкое село </a:t>
            </a:r>
            <a:r>
              <a:rPr lang="ru-RU" sz="1300" spc="-20" dirty="0" err="1">
                <a:solidFill>
                  <a:schemeClr val="bg1"/>
                </a:solidFill>
              </a:rPr>
              <a:t>Гаузик</a:t>
            </a:r>
            <a:r>
              <a:rPr lang="ru-RU" sz="1300" spc="-20" dirty="0">
                <a:solidFill>
                  <a:schemeClr val="bg1"/>
                </a:solidFill>
              </a:rPr>
              <a:t>. Первое время  Евгений пас телят, а потом был кучером, в карете возил графа по  имениям. У мальчика была специальная форма, которую  для его роста из старой  формы прежнего кучера, подогнала мама. Работники жили в маленьких комнатках, спали все вместе, тесно прижавшись, друг к другу. Кушать ходили в столовую, но для русских готовили специальные блюда, добавляя часто уксус. В один из дней вместе с </a:t>
            </a:r>
            <a:r>
              <a:rPr lang="ru-RU" sz="1300" spc="-20" dirty="0" err="1">
                <a:solidFill>
                  <a:schemeClr val="bg1"/>
                </a:solidFill>
              </a:rPr>
              <a:t>эсесовцами</a:t>
            </a:r>
            <a:r>
              <a:rPr lang="ru-RU" sz="1300" spc="-20" dirty="0">
                <a:solidFill>
                  <a:schemeClr val="bg1"/>
                </a:solidFill>
              </a:rPr>
              <a:t> на большом обозе вывезли  всех  военнопленных на запад. После трехдневного пути, 8 мая 1945 года,  обоз остановился  на отдых в поле. Вскоре над ними стали кружить самолеты с красными звездочками.  9 мая к горам подошли русские войска. Лейтенант предложил всем выйти с укрытия и разойтись в разные стороны, немцы в одну,  пленные (русские, поляки и др.) в другую. 20 июня 1945 года  на  станции Локня остановился состав, семья Любимовых вернулась в родную деревню, в родной дом, который стоял, цел и невредим. </a:t>
            </a:r>
          </a:p>
          <a:p>
            <a:pPr algn="just"/>
            <a:endParaRPr lang="ru-RU" sz="1300" spc="-20" dirty="0">
              <a:solidFill>
                <a:schemeClr val="bg1"/>
              </a:solidFill>
            </a:endParaRPr>
          </a:p>
        </p:txBody>
      </p:sp>
      <p:sp>
        <p:nvSpPr>
          <p:cNvPr id="6" name="TextBox 5"/>
          <p:cNvSpPr txBox="1"/>
          <p:nvPr/>
        </p:nvSpPr>
        <p:spPr>
          <a:xfrm>
            <a:off x="3180766" y="1052869"/>
            <a:ext cx="5351674" cy="2092881"/>
          </a:xfrm>
          <a:prstGeom prst="rect">
            <a:avLst/>
          </a:prstGeom>
          <a:noFill/>
        </p:spPr>
        <p:txBody>
          <a:bodyPr wrap="square" lIns="91440" tIns="45720" rIns="91440" bIns="45720" rtlCol="0" anchor="t">
            <a:spAutoFit/>
          </a:bodyPr>
          <a:lstStyle/>
          <a:p>
            <a:pPr algn="just"/>
            <a:r>
              <a:rPr lang="ru-RU" sz="1300" spc="-20" dirty="0">
                <a:solidFill>
                  <a:schemeClr val="bg1"/>
                </a:solidFill>
                <a:ea typeface="+mn-lt"/>
                <a:cs typeface="+mn-lt"/>
              </a:rPr>
              <a:t> В семье Евгения  было 5 детей, он был  вторым ребенком, старший брат был с 1927 года, мама, бабушка. Отца сразу же в начале войны забрали на фронт. В июле 1943 года немцы, узнав, что отец Евгения   служит командиром советской армии, отправили мать, бабушку и  5 детей, как заключенных, в Литву. Заставили их взять с собой вещи (зимнюю одежду, постель), даже скотину. В товарном  вагоне везли до 25 человек. Так вся семья стала работать  в  одном из богатых домов Литвы. Работать приходилось с утра до вечера, и выполнять любую работу по хозяйству. Через некоторое время  всю семью Евгения отправляют дальше на восток, </a:t>
            </a:r>
          </a:p>
        </p:txBody>
      </p:sp>
      <p:pic>
        <p:nvPicPr>
          <p:cNvPr id="4" name="Рисунок 6" descr="Изображение выглядит как человек, мужчина, платформа&#10;&#10;Автоматически созданное описание">
            <a:extLst>
              <a:ext uri="{FF2B5EF4-FFF2-40B4-BE49-F238E27FC236}">
                <a16:creationId xmlns:a16="http://schemas.microsoft.com/office/drawing/2014/main" id="{ECA308E5-1D97-03D3-8A5B-CB95D2D584F6}"/>
              </a:ext>
            </a:extLst>
          </p:cNvPr>
          <p:cNvPicPr>
            <a:picLocks noChangeAspect="1"/>
          </p:cNvPicPr>
          <p:nvPr/>
        </p:nvPicPr>
        <p:blipFill>
          <a:blip r:embed="rId2"/>
          <a:stretch>
            <a:fillRect/>
          </a:stretch>
        </p:blipFill>
        <p:spPr>
          <a:xfrm>
            <a:off x="759242" y="1079941"/>
            <a:ext cx="2412196" cy="1853547"/>
          </a:xfrm>
          <a:prstGeom prst="rect">
            <a:avLst/>
          </a:prstGeom>
        </p:spPr>
      </p:pic>
    </p:spTree>
    <p:extLst>
      <p:ext uri="{BB962C8B-B14F-4D97-AF65-F5344CB8AC3E}">
        <p14:creationId xmlns:p14="http://schemas.microsoft.com/office/powerpoint/2010/main" val="282239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8" name="TextBox 7">
            <a:extLst>
              <a:ext uri="{FF2B5EF4-FFF2-40B4-BE49-F238E27FC236}">
                <a16:creationId xmlns:a16="http://schemas.microsoft.com/office/drawing/2014/main" id="{AD23C9CA-9443-AA7A-3A6D-C27C2B3BF880}"/>
              </a:ext>
            </a:extLst>
          </p:cNvPr>
          <p:cNvSpPr txBox="1"/>
          <p:nvPr/>
        </p:nvSpPr>
        <p:spPr>
          <a:xfrm>
            <a:off x="2466985" y="5610263"/>
            <a:ext cx="4222376" cy="710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200" dirty="0">
                <a:solidFill>
                  <a:schemeClr val="bg1"/>
                </a:solidFill>
              </a:rPr>
              <a:t>Любимов Е.А. со своей семьей. </a:t>
            </a:r>
            <a:br>
              <a:rPr lang="ru-RU" sz="1200" dirty="0">
                <a:solidFill>
                  <a:schemeClr val="bg1"/>
                </a:solidFill>
                <a:ea typeface="+mn-lt"/>
                <a:cs typeface="+mn-lt"/>
              </a:rPr>
            </a:br>
            <a:r>
              <a:rPr lang="ru-RU" sz="1200" dirty="0">
                <a:solidFill>
                  <a:schemeClr val="bg1"/>
                </a:solidFill>
                <a:ea typeface="+mn-lt"/>
                <a:cs typeface="+mn-lt"/>
              </a:rPr>
              <a:t>Музей</a:t>
            </a:r>
            <a:r>
              <a:rPr lang="ru-RU" sz="1200" dirty="0">
                <a:solidFill>
                  <a:schemeClr val="bg1"/>
                </a:solidFill>
              </a:rPr>
              <a:t> истории города </a:t>
            </a:r>
            <a:r>
              <a:rPr lang="ru-RU" sz="1200" dirty="0" err="1">
                <a:solidFill>
                  <a:schemeClr val="bg1"/>
                </a:solidFill>
              </a:rPr>
              <a:t>Урай</a:t>
            </a:r>
            <a:r>
              <a:rPr lang="ru-RU" sz="1200" dirty="0">
                <a:solidFill>
                  <a:schemeClr val="bg1"/>
                </a:solidFill>
              </a:rPr>
              <a:t>.</a:t>
            </a:r>
            <a:endParaRPr lang="ru-RU" sz="1200" dirty="0">
              <a:solidFill>
                <a:schemeClr val="bg1"/>
              </a:solidFill>
              <a:ea typeface="+mn-lt"/>
              <a:cs typeface="+mn-lt"/>
            </a:endParaRPr>
          </a:p>
          <a:p>
            <a:pPr algn="ctr">
              <a:lnSpc>
                <a:spcPct val="150000"/>
              </a:lnSpc>
            </a:pPr>
            <a:endParaRPr lang="ru-RU" sz="1200" dirty="0">
              <a:solidFill>
                <a:schemeClr val="bg1"/>
              </a:solidFill>
            </a:endParaRPr>
          </a:p>
        </p:txBody>
      </p:sp>
      <p:pic>
        <p:nvPicPr>
          <p:cNvPr id="4" name="Рисунок 5" descr="Изображение выглядит как в позе, группа, человек, старый&#10;&#10;Автоматически созданное описание">
            <a:extLst>
              <a:ext uri="{FF2B5EF4-FFF2-40B4-BE49-F238E27FC236}">
                <a16:creationId xmlns:a16="http://schemas.microsoft.com/office/drawing/2014/main" id="{3E226D5E-497A-988B-AF26-AD3A43C6C5C6}"/>
              </a:ext>
            </a:extLst>
          </p:cNvPr>
          <p:cNvPicPr>
            <a:picLocks noChangeAspect="1"/>
          </p:cNvPicPr>
          <p:nvPr/>
        </p:nvPicPr>
        <p:blipFill>
          <a:blip r:embed="rId2"/>
          <a:stretch>
            <a:fillRect/>
          </a:stretch>
        </p:blipFill>
        <p:spPr>
          <a:xfrm>
            <a:off x="1675840" y="1106392"/>
            <a:ext cx="5857460" cy="44088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06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8" name="TextBox 7">
            <a:extLst>
              <a:ext uri="{FF2B5EF4-FFF2-40B4-BE49-F238E27FC236}">
                <a16:creationId xmlns:a16="http://schemas.microsoft.com/office/drawing/2014/main" id="{AD23C9CA-9443-AA7A-3A6D-C27C2B3BF880}"/>
              </a:ext>
            </a:extLst>
          </p:cNvPr>
          <p:cNvSpPr txBox="1"/>
          <p:nvPr/>
        </p:nvSpPr>
        <p:spPr>
          <a:xfrm>
            <a:off x="2455381" y="5517431"/>
            <a:ext cx="4222376" cy="802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ru-RU" sz="1200" dirty="0">
                <a:solidFill>
                  <a:schemeClr val="bg1"/>
                </a:solidFill>
              </a:rPr>
              <a:t>Дом в Псковской области, где жил Любимов Е.А</a:t>
            </a:r>
            <a:r>
              <a:rPr lang="ru-RU" sz="1200" dirty="0">
                <a:solidFill>
                  <a:schemeClr val="bg1"/>
                </a:solidFill>
                <a:ea typeface="+mn-lt"/>
                <a:cs typeface="+mn-lt"/>
              </a:rPr>
              <a:t>.</a:t>
            </a:r>
          </a:p>
          <a:p>
            <a:pPr algn="ctr"/>
            <a:r>
              <a:rPr lang="ru-RU" sz="1200" dirty="0">
                <a:solidFill>
                  <a:schemeClr val="bg1"/>
                </a:solidFill>
                <a:ea typeface="+mn-lt"/>
                <a:cs typeface="+mn-lt"/>
              </a:rPr>
              <a:t>Музей</a:t>
            </a:r>
            <a:r>
              <a:rPr lang="ru-RU" sz="1200" dirty="0">
                <a:solidFill>
                  <a:schemeClr val="bg1"/>
                </a:solidFill>
              </a:rPr>
              <a:t> истории города </a:t>
            </a:r>
            <a:r>
              <a:rPr lang="ru-RU" sz="1200" dirty="0" err="1">
                <a:solidFill>
                  <a:schemeClr val="bg1"/>
                </a:solidFill>
              </a:rPr>
              <a:t>Урай</a:t>
            </a:r>
            <a:r>
              <a:rPr lang="ru-RU" sz="1200" dirty="0">
                <a:solidFill>
                  <a:schemeClr val="bg1"/>
                </a:solidFill>
              </a:rPr>
              <a:t>.</a:t>
            </a:r>
            <a:endParaRPr lang="ru-RU" sz="1200" dirty="0">
              <a:solidFill>
                <a:schemeClr val="bg1"/>
              </a:solidFill>
              <a:ea typeface="+mn-lt"/>
              <a:cs typeface="+mn-lt"/>
            </a:endParaRPr>
          </a:p>
          <a:p>
            <a:pPr algn="ctr">
              <a:lnSpc>
                <a:spcPct val="150000"/>
              </a:lnSpc>
            </a:pPr>
            <a:endParaRPr lang="ru-RU" sz="1200" dirty="0">
              <a:solidFill>
                <a:schemeClr val="bg1"/>
              </a:solidFill>
            </a:endParaRPr>
          </a:p>
        </p:txBody>
      </p:sp>
      <p:pic>
        <p:nvPicPr>
          <p:cNvPr id="6" name="Рисунок 6" descr="Изображение выглядит как внешний, трава, здание, старый&#10;&#10;Автоматически созданное описание">
            <a:extLst>
              <a:ext uri="{FF2B5EF4-FFF2-40B4-BE49-F238E27FC236}">
                <a16:creationId xmlns:a16="http://schemas.microsoft.com/office/drawing/2014/main" id="{317AE93F-DAFB-D9FF-1D3A-E636CD5EEA51}"/>
              </a:ext>
            </a:extLst>
          </p:cNvPr>
          <p:cNvPicPr>
            <a:picLocks noChangeAspect="1"/>
          </p:cNvPicPr>
          <p:nvPr/>
        </p:nvPicPr>
        <p:blipFill>
          <a:blip r:embed="rId2"/>
          <a:stretch>
            <a:fillRect/>
          </a:stretch>
        </p:blipFill>
        <p:spPr>
          <a:xfrm>
            <a:off x="1543879" y="1047368"/>
            <a:ext cx="6067286" cy="43546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08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8" name="TextBox 7">
            <a:extLst>
              <a:ext uri="{FF2B5EF4-FFF2-40B4-BE49-F238E27FC236}">
                <a16:creationId xmlns:a16="http://schemas.microsoft.com/office/drawing/2014/main" id="{AD23C9CA-9443-AA7A-3A6D-C27C2B3BF880}"/>
              </a:ext>
            </a:extLst>
          </p:cNvPr>
          <p:cNvSpPr txBox="1"/>
          <p:nvPr/>
        </p:nvSpPr>
        <p:spPr>
          <a:xfrm>
            <a:off x="2501797" y="5714700"/>
            <a:ext cx="4222376" cy="525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200" dirty="0">
                <a:solidFill>
                  <a:schemeClr val="bg1"/>
                </a:solidFill>
                <a:ea typeface="+mn-lt"/>
                <a:cs typeface="+mn-lt"/>
              </a:rPr>
              <a:t>Музей</a:t>
            </a:r>
            <a:r>
              <a:rPr lang="ru-RU" sz="1200" dirty="0">
                <a:solidFill>
                  <a:schemeClr val="bg1"/>
                </a:solidFill>
              </a:rPr>
              <a:t> истории города </a:t>
            </a:r>
            <a:r>
              <a:rPr lang="ru-RU" sz="1200" dirty="0" err="1">
                <a:solidFill>
                  <a:schemeClr val="bg1"/>
                </a:solidFill>
              </a:rPr>
              <a:t>Урай</a:t>
            </a:r>
            <a:r>
              <a:rPr lang="ru-RU" sz="1200" dirty="0">
                <a:solidFill>
                  <a:schemeClr val="bg1"/>
                </a:solidFill>
              </a:rPr>
              <a:t>.</a:t>
            </a:r>
            <a:endParaRPr lang="ru-RU" sz="1200" dirty="0">
              <a:solidFill>
                <a:schemeClr val="bg1"/>
              </a:solidFill>
              <a:ea typeface="+mn-lt"/>
              <a:cs typeface="+mn-lt"/>
            </a:endParaRPr>
          </a:p>
          <a:p>
            <a:pPr algn="ctr">
              <a:lnSpc>
                <a:spcPct val="150000"/>
              </a:lnSpc>
            </a:pPr>
            <a:endParaRPr lang="ru-RU" sz="1200" dirty="0"/>
          </a:p>
        </p:txBody>
      </p:sp>
      <p:pic>
        <p:nvPicPr>
          <p:cNvPr id="11" name="Рисунок 11" descr="Изображение выглядит как текст, газета&#10;&#10;Автоматически созданное описание">
            <a:extLst>
              <a:ext uri="{FF2B5EF4-FFF2-40B4-BE49-F238E27FC236}">
                <a16:creationId xmlns:a16="http://schemas.microsoft.com/office/drawing/2014/main" id="{B3D1054A-D6FB-BCD2-8C8A-3EEA4F77E64F}"/>
              </a:ext>
            </a:extLst>
          </p:cNvPr>
          <p:cNvPicPr>
            <a:picLocks noChangeAspect="1"/>
          </p:cNvPicPr>
          <p:nvPr/>
        </p:nvPicPr>
        <p:blipFill>
          <a:blip r:embed="rId2"/>
          <a:stretch>
            <a:fillRect/>
          </a:stretch>
        </p:blipFill>
        <p:spPr>
          <a:xfrm rot="780000">
            <a:off x="5453739" y="1497274"/>
            <a:ext cx="2643809" cy="3770597"/>
          </a:xfrm>
          <a:prstGeom prst="rect">
            <a:avLst/>
          </a:prstGeom>
          <a:ln>
            <a:noFill/>
          </a:ln>
          <a:effectLst>
            <a:outerShdw blurRad="190500" algn="tl" rotWithShape="0">
              <a:srgbClr val="000000">
                <a:alpha val="70000"/>
              </a:srgbClr>
            </a:outerShdw>
          </a:effectLst>
        </p:spPr>
      </p:pic>
      <p:pic>
        <p:nvPicPr>
          <p:cNvPr id="10" name="Рисунок 10" descr="Изображение выглядит как текст, газета&#10;&#10;Автоматически созданное описание">
            <a:extLst>
              <a:ext uri="{FF2B5EF4-FFF2-40B4-BE49-F238E27FC236}">
                <a16:creationId xmlns:a16="http://schemas.microsoft.com/office/drawing/2014/main" id="{BC67C081-5FBA-A778-0A03-D36EFE1F9C34}"/>
              </a:ext>
            </a:extLst>
          </p:cNvPr>
          <p:cNvPicPr>
            <a:picLocks noChangeAspect="1"/>
          </p:cNvPicPr>
          <p:nvPr/>
        </p:nvPicPr>
        <p:blipFill>
          <a:blip r:embed="rId3"/>
          <a:stretch>
            <a:fillRect/>
          </a:stretch>
        </p:blipFill>
        <p:spPr>
          <a:xfrm rot="360000">
            <a:off x="3237460" y="1035175"/>
            <a:ext cx="2665896" cy="3785517"/>
          </a:xfrm>
          <a:prstGeom prst="rect">
            <a:avLst/>
          </a:prstGeom>
          <a:ln>
            <a:noFill/>
          </a:ln>
          <a:effectLst>
            <a:outerShdw blurRad="190500" algn="tl" rotWithShape="0">
              <a:srgbClr val="000000">
                <a:alpha val="70000"/>
              </a:srgbClr>
            </a:outerShdw>
          </a:effectLst>
        </p:spPr>
      </p:pic>
      <p:pic>
        <p:nvPicPr>
          <p:cNvPr id="7" name="Рисунок 9" descr="Изображение выглядит как текст, газета&#10;&#10;Автоматически созданное описание">
            <a:extLst>
              <a:ext uri="{FF2B5EF4-FFF2-40B4-BE49-F238E27FC236}">
                <a16:creationId xmlns:a16="http://schemas.microsoft.com/office/drawing/2014/main" id="{6BEAEEF9-AB00-EBCE-10FD-EDC116543D87}"/>
              </a:ext>
            </a:extLst>
          </p:cNvPr>
          <p:cNvPicPr>
            <a:picLocks noChangeAspect="1"/>
          </p:cNvPicPr>
          <p:nvPr/>
        </p:nvPicPr>
        <p:blipFill>
          <a:blip r:embed="rId4"/>
          <a:stretch>
            <a:fillRect/>
          </a:stretch>
        </p:blipFill>
        <p:spPr>
          <a:xfrm rot="20880000">
            <a:off x="1031435" y="1211765"/>
            <a:ext cx="2665896" cy="3786093"/>
          </a:xfrm>
          <a:prstGeom prst="rect">
            <a:avLst/>
          </a:prstGeom>
          <a:ln>
            <a:noFill/>
          </a:ln>
          <a:effectLst>
            <a:outerShdw blurRad="190500" algn="tl" rotWithShape="0">
              <a:srgbClr val="000000">
                <a:alpha val="70000"/>
              </a:srgbClr>
            </a:outerShdw>
          </a:effectLst>
        </p:spPr>
      </p:pic>
      <p:pic>
        <p:nvPicPr>
          <p:cNvPr id="4" name="Рисунок 6" descr="Изображение выглядит как текст, газета, снимок экрана&#10;&#10;Автоматически созданное описание">
            <a:extLst>
              <a:ext uri="{FF2B5EF4-FFF2-40B4-BE49-F238E27FC236}">
                <a16:creationId xmlns:a16="http://schemas.microsoft.com/office/drawing/2014/main" id="{06A4B14A-05CF-99FA-3472-F8E4FF1817A8}"/>
              </a:ext>
            </a:extLst>
          </p:cNvPr>
          <p:cNvPicPr>
            <a:picLocks noChangeAspect="1"/>
          </p:cNvPicPr>
          <p:nvPr/>
        </p:nvPicPr>
        <p:blipFill>
          <a:blip r:embed="rId5"/>
          <a:stretch>
            <a:fillRect/>
          </a:stretch>
        </p:blipFill>
        <p:spPr>
          <a:xfrm>
            <a:off x="2361096" y="1716958"/>
            <a:ext cx="2555461" cy="37664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875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8" name="TextBox 7">
            <a:extLst>
              <a:ext uri="{FF2B5EF4-FFF2-40B4-BE49-F238E27FC236}">
                <a16:creationId xmlns:a16="http://schemas.microsoft.com/office/drawing/2014/main" id="{AD23C9CA-9443-AA7A-3A6D-C27C2B3BF880}"/>
              </a:ext>
            </a:extLst>
          </p:cNvPr>
          <p:cNvSpPr txBox="1"/>
          <p:nvPr/>
        </p:nvSpPr>
        <p:spPr>
          <a:xfrm>
            <a:off x="467555" y="5506387"/>
            <a:ext cx="4222376" cy="710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200" dirty="0">
                <a:solidFill>
                  <a:schemeClr val="bg1"/>
                </a:solidFill>
              </a:rPr>
              <a:t>Любимов Е.А. со своей семьей. </a:t>
            </a:r>
            <a:r>
              <a:rPr lang="ru-RU" sz="1200" dirty="0">
                <a:solidFill>
                  <a:schemeClr val="bg1"/>
                </a:solidFill>
                <a:ea typeface="+mn-lt"/>
                <a:cs typeface="+mn-lt"/>
              </a:rPr>
              <a:t>Музей</a:t>
            </a:r>
            <a:r>
              <a:rPr lang="ru-RU" sz="1200" dirty="0">
                <a:solidFill>
                  <a:schemeClr val="bg1"/>
                </a:solidFill>
              </a:rPr>
              <a:t> истории города </a:t>
            </a:r>
            <a:r>
              <a:rPr lang="ru-RU" sz="1200" dirty="0" err="1">
                <a:solidFill>
                  <a:schemeClr val="bg1"/>
                </a:solidFill>
              </a:rPr>
              <a:t>Урай</a:t>
            </a:r>
            <a:r>
              <a:rPr lang="ru-RU" sz="1200" dirty="0">
                <a:solidFill>
                  <a:schemeClr val="bg1"/>
                </a:solidFill>
              </a:rPr>
              <a:t>.</a:t>
            </a:r>
            <a:endParaRPr lang="ru-RU" sz="1200" dirty="0">
              <a:solidFill>
                <a:schemeClr val="bg1"/>
              </a:solidFill>
              <a:ea typeface="+mn-lt"/>
              <a:cs typeface="+mn-lt"/>
            </a:endParaRPr>
          </a:p>
          <a:p>
            <a:pPr algn="ctr">
              <a:lnSpc>
                <a:spcPct val="150000"/>
              </a:lnSpc>
            </a:pPr>
            <a:endParaRPr lang="ru-RU" sz="1200" dirty="0">
              <a:solidFill>
                <a:schemeClr val="bg1"/>
              </a:solidFill>
            </a:endParaRPr>
          </a:p>
        </p:txBody>
      </p:sp>
      <p:pic>
        <p:nvPicPr>
          <p:cNvPr id="6" name="Рисунок 6" descr="Изображение выглядит как текст, старый, человек, в позе&#10;&#10;Автоматически созданное описание">
            <a:extLst>
              <a:ext uri="{FF2B5EF4-FFF2-40B4-BE49-F238E27FC236}">
                <a16:creationId xmlns:a16="http://schemas.microsoft.com/office/drawing/2014/main" id="{B0698840-BA16-8B4C-3C36-B63774028E55}"/>
              </a:ext>
            </a:extLst>
          </p:cNvPr>
          <p:cNvPicPr>
            <a:picLocks noChangeAspect="1"/>
          </p:cNvPicPr>
          <p:nvPr/>
        </p:nvPicPr>
        <p:blipFill>
          <a:blip r:embed="rId2"/>
          <a:stretch>
            <a:fillRect/>
          </a:stretch>
        </p:blipFill>
        <p:spPr>
          <a:xfrm>
            <a:off x="885980" y="1001852"/>
            <a:ext cx="3372677" cy="4511949"/>
          </a:xfrm>
          <a:prstGeom prst="rect">
            <a:avLst/>
          </a:prstGeom>
          <a:ln>
            <a:noFill/>
          </a:ln>
          <a:effectLst>
            <a:outerShdw blurRad="190500" algn="tl" rotWithShape="0">
              <a:srgbClr val="000000">
                <a:alpha val="70000"/>
              </a:srgbClr>
            </a:outerShdw>
          </a:effectLst>
        </p:spPr>
      </p:pic>
      <p:pic>
        <p:nvPicPr>
          <p:cNvPr id="7" name="Рисунок 9" descr="Изображение выглядит как внешний, человек, снег, в позе&#10;&#10;Автоматически созданное описание">
            <a:extLst>
              <a:ext uri="{FF2B5EF4-FFF2-40B4-BE49-F238E27FC236}">
                <a16:creationId xmlns:a16="http://schemas.microsoft.com/office/drawing/2014/main" id="{8EEBF09D-D5CF-8EF8-26F3-0FB03698BC1B}"/>
              </a:ext>
            </a:extLst>
          </p:cNvPr>
          <p:cNvPicPr>
            <a:picLocks noChangeAspect="1"/>
          </p:cNvPicPr>
          <p:nvPr/>
        </p:nvPicPr>
        <p:blipFill>
          <a:blip r:embed="rId3"/>
          <a:stretch>
            <a:fillRect/>
          </a:stretch>
        </p:blipFill>
        <p:spPr>
          <a:xfrm>
            <a:off x="5034643" y="1029813"/>
            <a:ext cx="2960113" cy="4490278"/>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3D60E58D-4C59-5246-F556-5BFE92E724CF}"/>
              </a:ext>
            </a:extLst>
          </p:cNvPr>
          <p:cNvSpPr txBox="1"/>
          <p:nvPr/>
        </p:nvSpPr>
        <p:spPr>
          <a:xfrm>
            <a:off x="4399033" y="5506387"/>
            <a:ext cx="4222376" cy="710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200" dirty="0">
                <a:solidFill>
                  <a:schemeClr val="bg1"/>
                </a:solidFill>
              </a:rPr>
              <a:t>Любимов Е.А. в </a:t>
            </a:r>
            <a:r>
              <a:rPr lang="ru-RU" sz="1200" dirty="0" err="1">
                <a:solidFill>
                  <a:schemeClr val="bg1"/>
                </a:solidFill>
              </a:rPr>
              <a:t>Урае</a:t>
            </a:r>
            <a:r>
              <a:rPr lang="ru-RU" sz="1200" dirty="0">
                <a:solidFill>
                  <a:schemeClr val="bg1"/>
                </a:solidFill>
              </a:rPr>
              <a:t>. </a:t>
            </a:r>
            <a:r>
              <a:rPr lang="ru-RU" sz="1200" dirty="0">
                <a:solidFill>
                  <a:schemeClr val="bg1"/>
                </a:solidFill>
                <a:ea typeface="+mn-lt"/>
                <a:cs typeface="+mn-lt"/>
              </a:rPr>
              <a:t>Музей</a:t>
            </a:r>
            <a:r>
              <a:rPr lang="ru-RU" sz="1200" dirty="0">
                <a:solidFill>
                  <a:schemeClr val="bg1"/>
                </a:solidFill>
              </a:rPr>
              <a:t> истории </a:t>
            </a:r>
            <a:br>
              <a:rPr lang="ru-RU" sz="1200" dirty="0">
                <a:solidFill>
                  <a:schemeClr val="bg1"/>
                </a:solidFill>
              </a:rPr>
            </a:br>
            <a:r>
              <a:rPr lang="ru-RU" sz="1200" dirty="0">
                <a:solidFill>
                  <a:schemeClr val="bg1"/>
                </a:solidFill>
              </a:rPr>
              <a:t>города </a:t>
            </a:r>
            <a:r>
              <a:rPr lang="ru-RU" sz="1200" dirty="0" err="1">
                <a:solidFill>
                  <a:schemeClr val="bg1"/>
                </a:solidFill>
              </a:rPr>
              <a:t>Урай</a:t>
            </a:r>
            <a:r>
              <a:rPr lang="ru-RU" sz="1200" dirty="0">
                <a:solidFill>
                  <a:schemeClr val="bg1"/>
                </a:solidFill>
              </a:rPr>
              <a:t>.</a:t>
            </a:r>
            <a:endParaRPr lang="ru-RU" sz="1200" dirty="0">
              <a:solidFill>
                <a:schemeClr val="bg1"/>
              </a:solidFill>
              <a:ea typeface="+mn-lt"/>
              <a:cs typeface="+mn-lt"/>
            </a:endParaRPr>
          </a:p>
          <a:p>
            <a:pPr algn="ctr">
              <a:lnSpc>
                <a:spcPct val="150000"/>
              </a:lnSpc>
            </a:pPr>
            <a:endParaRPr lang="ru-RU" sz="1200" dirty="0">
              <a:solidFill>
                <a:schemeClr val="bg1"/>
              </a:solidFill>
            </a:endParaRPr>
          </a:p>
        </p:txBody>
      </p:sp>
    </p:spTree>
    <p:extLst>
      <p:ext uri="{BB962C8B-B14F-4D97-AF65-F5344CB8AC3E}">
        <p14:creationId xmlns:p14="http://schemas.microsoft.com/office/powerpoint/2010/main" val="420859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Любимов Евгений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7" name="Рисунок 7" descr="Изображение выглядит как человек, внутренний&#10;&#10;Автоматически созданное описание">
            <a:extLst>
              <a:ext uri="{FF2B5EF4-FFF2-40B4-BE49-F238E27FC236}">
                <a16:creationId xmlns:a16="http://schemas.microsoft.com/office/drawing/2014/main" id="{AE3FF5C8-A698-ABED-A775-CA02278E0D86}"/>
              </a:ext>
            </a:extLst>
          </p:cNvPr>
          <p:cNvPicPr>
            <a:picLocks noChangeAspect="1"/>
          </p:cNvPicPr>
          <p:nvPr/>
        </p:nvPicPr>
        <p:blipFill>
          <a:blip r:embed="rId2"/>
          <a:stretch>
            <a:fillRect/>
          </a:stretch>
        </p:blipFill>
        <p:spPr>
          <a:xfrm>
            <a:off x="1183341" y="942329"/>
            <a:ext cx="6849724" cy="456993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AD23C9CA-9443-AA7A-3A6D-C27C2B3BF880}"/>
              </a:ext>
            </a:extLst>
          </p:cNvPr>
          <p:cNvSpPr txBox="1"/>
          <p:nvPr/>
        </p:nvSpPr>
        <p:spPr>
          <a:xfrm>
            <a:off x="2455381" y="5517431"/>
            <a:ext cx="42223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200" dirty="0">
                <a:solidFill>
                  <a:schemeClr val="bg1"/>
                </a:solidFill>
              </a:rPr>
              <a:t>Вручение книги Любимову Е.</a:t>
            </a:r>
            <a:endParaRPr lang="ru-RU"/>
          </a:p>
          <a:p>
            <a:pPr algn="ctr"/>
            <a:r>
              <a:rPr lang="ru-RU" sz="1200" dirty="0">
                <a:solidFill>
                  <a:schemeClr val="bg1"/>
                </a:solidFill>
              </a:rPr>
              <a:t>Музей</a:t>
            </a:r>
            <a:r>
              <a:rPr lang="ru-RU" sz="1200" dirty="0">
                <a:solidFill>
                  <a:schemeClr val="bg1"/>
                </a:solidFill>
                <a:ea typeface="+mn-lt"/>
                <a:cs typeface="+mn-lt"/>
              </a:rPr>
              <a:t> истории города </a:t>
            </a:r>
            <a:r>
              <a:rPr lang="ru-RU" sz="1200" dirty="0" err="1">
                <a:solidFill>
                  <a:schemeClr val="bg1"/>
                </a:solidFill>
                <a:ea typeface="+mn-lt"/>
                <a:cs typeface="+mn-lt"/>
              </a:rPr>
              <a:t>Урай</a:t>
            </a:r>
            <a:r>
              <a:rPr lang="ru-RU" sz="1200" dirty="0">
                <a:solidFill>
                  <a:schemeClr val="bg1"/>
                </a:solidFill>
                <a:ea typeface="+mn-lt"/>
                <a:cs typeface="+mn-lt"/>
              </a:rPr>
              <a:t>.</a:t>
            </a:r>
            <a:endParaRPr lang="ru-RU" dirty="0">
              <a:solidFill>
                <a:schemeClr val="bg1"/>
              </a:solidFill>
            </a:endParaRPr>
          </a:p>
        </p:txBody>
      </p:sp>
    </p:spTree>
    <p:extLst>
      <p:ext uri="{BB962C8B-B14F-4D97-AF65-F5344CB8AC3E}">
        <p14:creationId xmlns:p14="http://schemas.microsoft.com/office/powerpoint/2010/main" val="135444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Несовершеннолетние узники</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a:endParaRPr>
          </a:p>
          <a:p>
            <a:pPr algn="ctr">
              <a:lnSpc>
                <a:spcPct val="150000"/>
              </a:lnSpc>
            </a:pPr>
            <a:r>
              <a:rPr lang="ru-RU" dirty="0">
                <a:solidFill>
                  <a:schemeClr val="bg1"/>
                </a:solidFill>
                <a:latin typeface="Arial Black"/>
              </a:rPr>
              <a:t>Зайцев  Алексей  Андреевич</a:t>
            </a:r>
            <a:endParaRPr lang="ru-RU" sz="1200" spc="-20" dirty="0">
              <a:solidFill>
                <a:schemeClr val="bg1"/>
              </a:solidFill>
              <a:latin typeface="Arial Black"/>
            </a:endParaRPr>
          </a:p>
        </p:txBody>
      </p:sp>
      <p:sp>
        <p:nvSpPr>
          <p:cNvPr id="8" name="Равнобедренный треугольник 7">
            <a:hlinkClick r:id="rId2"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RASHEKTAEVAOS\Desktop\Узники\КУГАЮ\Зайцев  Алексей  Андреевич\Зайцев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320" y="1303522"/>
            <a:ext cx="3461740" cy="42502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87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Зайцев  Алексей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sp>
        <p:nvSpPr>
          <p:cNvPr id="10" name="TextBox 9"/>
          <p:cNvSpPr txBox="1"/>
          <p:nvPr/>
        </p:nvSpPr>
        <p:spPr>
          <a:xfrm>
            <a:off x="611560" y="836712"/>
            <a:ext cx="7992888" cy="5093702"/>
          </a:xfrm>
          <a:prstGeom prst="rect">
            <a:avLst/>
          </a:prstGeom>
          <a:noFill/>
        </p:spPr>
        <p:txBody>
          <a:bodyPr wrap="square" rtlCol="0">
            <a:spAutoFit/>
          </a:bodyPr>
          <a:lstStyle/>
          <a:p>
            <a:pPr algn="just"/>
            <a:r>
              <a:rPr lang="ru-RU" sz="1300" spc="-20" dirty="0">
                <a:solidFill>
                  <a:schemeClr val="bg1"/>
                </a:solidFill>
              </a:rPr>
              <a:t> Осенью 1943 года  к нам ворвались немцы  и стали  выгонять всех на улицу. Полицаи кричали, что мы партизанская семья и за это всех нужно отправить в концлагерь. Нас было 6 человек, старшему 12 лет, а младшему брату Сашеньке – два года.  Всех пленных посадили за колючую проволоку, а затем в городе Дно затолкали в железнодорожные вагоны, в которых возили скот, и отправили в Литву, город Шауляй и снова расселили за колючую проволоку. Началась сортировка пленных, ребята, которые постарше были  в одной стороне, а женщины  с маленькими детьми в другой. Так я потерял своих сестер и братьев и остался со своей мачехой - Марией  </a:t>
            </a:r>
            <a:r>
              <a:rPr lang="ru-RU" sz="1300" spc="-20" dirty="0" err="1">
                <a:solidFill>
                  <a:schemeClr val="bg1"/>
                </a:solidFill>
              </a:rPr>
              <a:t>Терець</a:t>
            </a:r>
            <a:r>
              <a:rPr lang="ru-RU" sz="1300" spc="-20" dirty="0">
                <a:solidFill>
                  <a:schemeClr val="bg1"/>
                </a:solidFill>
              </a:rPr>
              <a:t>. Подростков 13-14 лет отправляли сразу же в Польшу, на каменоломню. Нас снова погрузили в вагоны и повезли дальше, в Кенигсберг. Но на этом наше путешествие не закончилось, детей погрузили в вагоны и отправили в Польшу, в концлагерь. Нас, детей, встретили  женщины в черной форме, с плетками в руках. Моя мачеха вскоре отыскала меня, и снова мы были вместе. Взрослых гоняли на работу, а мы, малыши, бродили по территории лагеря в поиске какой либо травы, чтобы пожевать и утолить голод. Кушать хотелось  каждую минуту. Иногда мачехе удавалось мне принести крохи какой-то еды.  Прошло время, и нас отправили дальше в Германию. </a:t>
            </a:r>
          </a:p>
          <a:p>
            <a:pPr algn="just"/>
            <a:r>
              <a:rPr lang="ru-RU" sz="1300" spc="-20" dirty="0">
                <a:solidFill>
                  <a:schemeClr val="bg1"/>
                </a:solidFill>
              </a:rPr>
              <a:t>      Новый концлагерь был большой, стояли ровными рядами длинные  одноэтажные  бараки. Вся территория была  загорожена в несколько рядов колючей проволокой, вокруг были вышки, на которых круглыми сутками дежурили немцы. По территории ходила охрана с собаками. По прибытию в лагерь нас всех обрабатывали  какими-то  опылителями, от которых становилось всем плохо.  Кормили нас как скотину, баланду варили  из отрубей и опилок.  Я стал очень слабым, худым,  осталась кожа да кости. </a:t>
            </a:r>
          </a:p>
          <a:p>
            <a:pPr algn="just"/>
            <a:r>
              <a:rPr lang="ru-RU" sz="1300" spc="-20" dirty="0">
                <a:solidFill>
                  <a:schemeClr val="bg1"/>
                </a:solidFill>
              </a:rPr>
              <a:t>     Однажды рано утром нас повезли  в новый лагерь, в Баварию. Наш эшелон остановился  в небольшом городке, и немцы разрешили  выйти из вагонов на несколько минут. Вдруг я увидел немецкую девочку (12-13 лет), которая манила нас к себе. Девочку звали Лидия </a:t>
            </a:r>
            <a:r>
              <a:rPr lang="ru-RU" sz="1300" spc="-20" dirty="0" err="1">
                <a:solidFill>
                  <a:schemeClr val="bg1"/>
                </a:solidFill>
              </a:rPr>
              <a:t>Пенцинер</a:t>
            </a:r>
            <a:r>
              <a:rPr lang="ru-RU" sz="1300" spc="-20" dirty="0">
                <a:solidFill>
                  <a:schemeClr val="bg1"/>
                </a:solidFill>
              </a:rPr>
              <a:t>. Мы с мачехой подошли к ней, и она нас спрятала в стогу сена. Как бы дальше сложилась наша судьба, никто не знает, если бы этой немецкой девочке не удалось нас спасти.</a:t>
            </a:r>
          </a:p>
        </p:txBody>
      </p:sp>
    </p:spTree>
    <p:extLst>
      <p:ext uri="{BB962C8B-B14F-4D97-AF65-F5344CB8AC3E}">
        <p14:creationId xmlns:p14="http://schemas.microsoft.com/office/powerpoint/2010/main" val="334503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Зайцев  Алексей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7170" name="Picture 2" descr="C:\Users\RASHEKTAEVAOS\Desktop\Узники\КУГАЮ\Зайцев  Алексей  Андреевич\2005 г. в гостях у Зайцева, дите войны.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668" y="1052736"/>
            <a:ext cx="6452665" cy="4320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836712"/>
          </a:xfrm>
        </p:spPr>
        <p:txBody>
          <a:bodyPr/>
          <a:lstStyle/>
          <a:p>
            <a:r>
              <a:rPr lang="ru-RU" sz="3600" dirty="0"/>
              <a:t>Зайцев  Алексей  Андреевич</a:t>
            </a:r>
          </a:p>
        </p:txBody>
      </p:sp>
      <p:sp>
        <p:nvSpPr>
          <p:cNvPr id="5" name="Прямоугольник 4"/>
          <p:cNvSpPr/>
          <p:nvPr/>
        </p:nvSpPr>
        <p:spPr>
          <a:xfrm>
            <a:off x="467544" y="836712"/>
            <a:ext cx="8280920" cy="54006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just"/>
            <a:endParaRPr lang="ru-RU" sz="1000" dirty="0">
              <a:solidFill>
                <a:schemeClr val="bg1"/>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8009"/>
          <a:stretch/>
        </p:blipFill>
        <p:spPr bwMode="auto">
          <a:xfrm>
            <a:off x="609107" y="1052736"/>
            <a:ext cx="3322637" cy="2808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C:\Users\RASHEKTAEVAOS\Desktop\Узники\КУГАЮ\Зайцев  Алексей  Андреевич\2005 г. 9 апреля Наш материал из книги Детство опаленное войной.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668"/>
          <a:stretch/>
        </p:blipFill>
        <p:spPr bwMode="auto">
          <a:xfrm>
            <a:off x="3750460" y="1484784"/>
            <a:ext cx="4963299" cy="38972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3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Советские военнопленные на фоне лагеря в </a:t>
            </a:r>
            <a:r>
              <a:rPr lang="ru-RU" sz="1200" dirty="0" err="1">
                <a:solidFill>
                  <a:schemeClr val="bg1"/>
                </a:solidFill>
              </a:rPr>
              <a:t>Алтене</a:t>
            </a:r>
            <a:r>
              <a:rPr lang="ru-RU" sz="1200" dirty="0">
                <a:solidFill>
                  <a:schemeClr val="bg1"/>
                </a:solidFill>
              </a:rPr>
              <a:t> (Северный Рейн-Вестфалия), на спине видна надпись «SU» – «</a:t>
            </a:r>
            <a:r>
              <a:rPr lang="ru-RU" sz="1200" dirty="0" err="1">
                <a:solidFill>
                  <a:schemeClr val="bg1"/>
                </a:solidFill>
              </a:rPr>
              <a:t>Sowjetunion</a:t>
            </a:r>
            <a:r>
              <a:rPr lang="ru-RU" sz="1200" dirty="0">
                <a:solidFill>
                  <a:schemeClr val="bg1"/>
                </a:solidFill>
              </a:rPr>
              <a:t>» (1943) © Окружной архив «</a:t>
            </a:r>
            <a:r>
              <a:rPr lang="ru-RU" sz="1200" dirty="0" err="1">
                <a:solidFill>
                  <a:schemeClr val="bg1"/>
                </a:solidFill>
              </a:rPr>
              <a:t>Меркишер</a:t>
            </a:r>
            <a:r>
              <a:rPr lang="ru-RU" sz="1200" dirty="0">
                <a:solidFill>
                  <a:schemeClr val="bg1"/>
                </a:solidFill>
              </a:rPr>
              <a:t> </a:t>
            </a:r>
            <a:r>
              <a:rPr lang="ru-RU" sz="1200" dirty="0" err="1">
                <a:solidFill>
                  <a:schemeClr val="bg1"/>
                </a:solidFill>
              </a:rPr>
              <a:t>крайс</a:t>
            </a:r>
            <a:r>
              <a:rPr lang="ru-RU" sz="1200" dirty="0">
                <a:solidFill>
                  <a:schemeClr val="bg1"/>
                </a:solidFill>
              </a:rPr>
              <a:t>», </a:t>
            </a:r>
            <a:r>
              <a:rPr lang="ru-RU" sz="1200" dirty="0" err="1">
                <a:solidFill>
                  <a:schemeClr val="bg1"/>
                </a:solidFill>
              </a:rPr>
              <a:t>Slg</a:t>
            </a:r>
            <a:r>
              <a:rPr lang="ru-RU" sz="1200" dirty="0">
                <a:solidFill>
                  <a:schemeClr val="bg1"/>
                </a:solidFill>
              </a:rPr>
              <a:t> </a:t>
            </a:r>
            <a:r>
              <a:rPr lang="ru-RU" sz="1200" dirty="0" err="1">
                <a:solidFill>
                  <a:schemeClr val="bg1"/>
                </a:solidFill>
              </a:rPr>
              <a:t>Winter</a:t>
            </a:r>
            <a:r>
              <a:rPr lang="ru-RU" sz="1200" dirty="0">
                <a:solidFill>
                  <a:schemeClr val="bg1"/>
                </a:solidFill>
              </a:rPr>
              <a:t> 01732 (</a:t>
            </a:r>
            <a:r>
              <a:rPr lang="en-US" sz="1200" dirty="0">
                <a:solidFill>
                  <a:schemeClr val="bg1"/>
                </a:solidFill>
              </a:rPr>
              <a:t>https://unrecht-erinnern.info</a:t>
            </a:r>
            <a:r>
              <a:rPr lang="ru-RU" sz="1200" dirty="0">
                <a:solidFill>
                  <a:schemeClr val="bg1"/>
                </a:solidFill>
              </a:rPr>
              <a:t>)</a:t>
            </a:r>
          </a:p>
        </p:txBody>
      </p:sp>
      <p:pic>
        <p:nvPicPr>
          <p:cNvPr id="9218" name="Picture 2" descr="\\192.168.186.3\UserShares\1. Отделы и сотрудники\3.Отдел использования и публикации документов\4. Безгодова В.В\от Бурлуцкой С.А\Узники выставка\Узники\Концлагерь\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711" y="1206491"/>
            <a:ext cx="4492578" cy="44618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военнопленные">
            <a:hlinkClick r:id="" action="ppaction://media"/>
            <a:extLst>
              <a:ext uri="{FF2B5EF4-FFF2-40B4-BE49-F238E27FC236}">
                <a16:creationId xmlns:a16="http://schemas.microsoft.com/office/drawing/2014/main" id="{941682DD-FA21-A12D-E09F-E6BA1D4B3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537" y="317512"/>
            <a:ext cx="452278" cy="452278"/>
          </a:xfrm>
          <a:prstGeom prst="rect">
            <a:avLst/>
          </a:prstGeom>
        </p:spPr>
      </p:pic>
    </p:spTree>
    <p:extLst>
      <p:ext uri="{BB962C8B-B14F-4D97-AF65-F5344CB8AC3E}">
        <p14:creationId xmlns:p14="http://schemas.microsoft.com/office/powerpoint/2010/main" val="25636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8">
                <p:cTn id="7" fill="remove"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Возмездие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pitchFamily="34" charset="0"/>
            </a:endParaRPr>
          </a:p>
          <a:p>
            <a:pPr algn="ctr"/>
            <a:r>
              <a:rPr lang="ru-RU" sz="1600" dirty="0">
                <a:solidFill>
                  <a:schemeClr val="bg1"/>
                </a:solidFill>
                <a:latin typeface="Arial Black"/>
              </a:rPr>
              <a:t>Вид на скамью подсудимых Нюрнбергского процесса</a:t>
            </a:r>
          </a:p>
          <a:p>
            <a:pPr algn="ctr"/>
            <a:r>
              <a:rPr lang="ru-RU" sz="1200" dirty="0">
                <a:solidFill>
                  <a:schemeClr val="bg1"/>
                </a:solidFill>
              </a:rPr>
              <a:t>В первом ряду на скамье подсудимых: Геринг, Гесс, фон Риббентроп, Кейтель, Розенберг, Франк, Фрик, </a:t>
            </a:r>
            <a:r>
              <a:rPr lang="ru-RU" sz="1200" dirty="0" err="1">
                <a:solidFill>
                  <a:schemeClr val="bg1"/>
                </a:solidFill>
              </a:rPr>
              <a:t>Штрайхер</a:t>
            </a:r>
            <a:r>
              <a:rPr lang="ru-RU" sz="1200" dirty="0">
                <a:solidFill>
                  <a:schemeClr val="bg1"/>
                </a:solidFill>
              </a:rPr>
              <a:t>, </a:t>
            </a:r>
            <a:r>
              <a:rPr lang="ru-RU" sz="1200" dirty="0" err="1">
                <a:solidFill>
                  <a:schemeClr val="bg1"/>
                </a:solidFill>
              </a:rPr>
              <a:t>Функ</a:t>
            </a:r>
            <a:r>
              <a:rPr lang="ru-RU" sz="1200" dirty="0">
                <a:solidFill>
                  <a:schemeClr val="bg1"/>
                </a:solidFill>
              </a:rPr>
              <a:t>, Шахт. Во втором ряду — </a:t>
            </a:r>
            <a:r>
              <a:rPr lang="ru-RU" sz="1200" dirty="0" err="1">
                <a:solidFill>
                  <a:schemeClr val="bg1"/>
                </a:solidFill>
              </a:rPr>
              <a:t>Дениц</a:t>
            </a:r>
            <a:r>
              <a:rPr lang="ru-RU" sz="1200" dirty="0">
                <a:solidFill>
                  <a:schemeClr val="bg1"/>
                </a:solidFill>
              </a:rPr>
              <a:t>, </a:t>
            </a:r>
            <a:r>
              <a:rPr lang="ru-RU" sz="1200" dirty="0" err="1">
                <a:solidFill>
                  <a:schemeClr val="bg1"/>
                </a:solidFill>
              </a:rPr>
              <a:t>Редер</a:t>
            </a:r>
            <a:r>
              <a:rPr lang="ru-RU" sz="1200" dirty="0">
                <a:solidFill>
                  <a:schemeClr val="bg1"/>
                </a:solidFill>
              </a:rPr>
              <a:t>, фон </a:t>
            </a:r>
            <a:r>
              <a:rPr lang="ru-RU" sz="1200" dirty="0" err="1">
                <a:solidFill>
                  <a:schemeClr val="bg1"/>
                </a:solidFill>
              </a:rPr>
              <a:t>Ширах</a:t>
            </a:r>
            <a:r>
              <a:rPr lang="ru-RU" sz="1200" dirty="0">
                <a:solidFill>
                  <a:schemeClr val="bg1"/>
                </a:solidFill>
              </a:rPr>
              <a:t>, </a:t>
            </a:r>
            <a:r>
              <a:rPr lang="ru-RU" sz="1200" dirty="0" err="1">
                <a:solidFill>
                  <a:schemeClr val="bg1"/>
                </a:solidFill>
              </a:rPr>
              <a:t>Заукель</a:t>
            </a:r>
            <a:r>
              <a:rPr lang="ru-RU" sz="1200" dirty="0">
                <a:solidFill>
                  <a:schemeClr val="bg1"/>
                </a:solidFill>
              </a:rPr>
              <a:t>, Йодль, фон </a:t>
            </a:r>
            <a:r>
              <a:rPr lang="ru-RU" sz="1200" dirty="0" err="1">
                <a:solidFill>
                  <a:schemeClr val="bg1"/>
                </a:solidFill>
              </a:rPr>
              <a:t>Папен</a:t>
            </a:r>
            <a:r>
              <a:rPr lang="ru-RU" sz="1200" dirty="0">
                <a:solidFill>
                  <a:schemeClr val="bg1"/>
                </a:solidFill>
              </a:rPr>
              <a:t>, </a:t>
            </a:r>
            <a:r>
              <a:rPr lang="ru-RU" sz="1200" dirty="0" err="1">
                <a:solidFill>
                  <a:schemeClr val="bg1"/>
                </a:solidFill>
              </a:rPr>
              <a:t>Зейсс-Ингварт</a:t>
            </a:r>
            <a:r>
              <a:rPr lang="ru-RU" sz="1200" dirty="0">
                <a:solidFill>
                  <a:schemeClr val="bg1"/>
                </a:solidFill>
              </a:rPr>
              <a:t>, </a:t>
            </a:r>
            <a:r>
              <a:rPr lang="ru-RU" sz="1200" dirty="0" err="1">
                <a:solidFill>
                  <a:schemeClr val="bg1"/>
                </a:solidFill>
              </a:rPr>
              <a:t>Шпеер</a:t>
            </a:r>
            <a:r>
              <a:rPr lang="ru-RU" sz="1200" dirty="0">
                <a:solidFill>
                  <a:schemeClr val="bg1"/>
                </a:solidFill>
              </a:rPr>
              <a:t>, фон </a:t>
            </a:r>
            <a:r>
              <a:rPr lang="ru-RU" sz="1200" dirty="0" err="1">
                <a:solidFill>
                  <a:schemeClr val="bg1"/>
                </a:solidFill>
              </a:rPr>
              <a:t>Нойрат</a:t>
            </a:r>
            <a:r>
              <a:rPr lang="ru-RU" sz="1200" dirty="0">
                <a:solidFill>
                  <a:schemeClr val="bg1"/>
                </a:solidFill>
              </a:rPr>
              <a:t>, </a:t>
            </a:r>
            <a:r>
              <a:rPr lang="ru-RU" sz="1200" dirty="0" err="1">
                <a:solidFill>
                  <a:schemeClr val="bg1"/>
                </a:solidFill>
              </a:rPr>
              <a:t>Фриче</a:t>
            </a:r>
            <a:r>
              <a:rPr lang="ru-RU" sz="1200" dirty="0">
                <a:solidFill>
                  <a:schemeClr val="bg1"/>
                </a:solidFill>
              </a:rPr>
              <a:t>.</a:t>
            </a:r>
          </a:p>
          <a:p>
            <a:pPr algn="ctr"/>
            <a:r>
              <a:rPr lang="ru-RU" sz="1200" dirty="0">
                <a:solidFill>
                  <a:schemeClr val="bg1"/>
                </a:solidFill>
              </a:rPr>
              <a:t>Источник: https://waralbum.ru/</a:t>
            </a:r>
          </a:p>
          <a:p>
            <a:pPr algn="ctr">
              <a:lnSpc>
                <a:spcPct val="150000"/>
              </a:lnSpc>
            </a:pPr>
            <a:endParaRPr lang="ru-RU" sz="1200" dirty="0">
              <a:solidFill>
                <a:schemeClr val="bg1"/>
              </a:solidFill>
            </a:endParaRPr>
          </a:p>
        </p:txBody>
      </p:sp>
      <p:sp>
        <p:nvSpPr>
          <p:cNvPr id="6" name="Равнобедренный треугольник 5">
            <a:hlinkClick r:id="rId4"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descr="Изображение выглядит как человек, внутренний, черный, костюм&#10;&#10;Автоматически созданное описание">
            <a:extLst>
              <a:ext uri="{FF2B5EF4-FFF2-40B4-BE49-F238E27FC236}">
                <a16:creationId xmlns:a16="http://schemas.microsoft.com/office/drawing/2014/main" id="{23E14ACB-A230-2D25-DC53-250EED38B7AC}"/>
              </a:ext>
            </a:extLst>
          </p:cNvPr>
          <p:cNvPicPr>
            <a:picLocks noChangeAspect="1"/>
          </p:cNvPicPr>
          <p:nvPr/>
        </p:nvPicPr>
        <p:blipFill>
          <a:blip r:embed="rId5"/>
          <a:stretch>
            <a:fillRect/>
          </a:stretch>
        </p:blipFill>
        <p:spPr>
          <a:xfrm>
            <a:off x="2361096" y="1338563"/>
            <a:ext cx="4443895" cy="3595568"/>
          </a:xfrm>
          <a:prstGeom prst="rect">
            <a:avLst/>
          </a:prstGeom>
          <a:ln>
            <a:noFill/>
          </a:ln>
          <a:effectLst>
            <a:outerShdw blurRad="190500" algn="tl" rotWithShape="0">
              <a:srgbClr val="000000">
                <a:alpha val="70000"/>
              </a:srgbClr>
            </a:outerShdw>
          </a:effectLst>
        </p:spPr>
      </p:pic>
      <p:pic>
        <p:nvPicPr>
          <p:cNvPr id="4" name="возмезди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270816"/>
            <a:ext cx="504056" cy="504056"/>
          </a:xfrm>
          <a:prstGeom prst="rect">
            <a:avLst/>
          </a:prstGeom>
        </p:spPr>
      </p:pic>
    </p:spTree>
    <p:extLst>
      <p:ext uri="{BB962C8B-B14F-4D97-AF65-F5344CB8AC3E}">
        <p14:creationId xmlns:p14="http://schemas.microsoft.com/office/powerpoint/2010/main" val="26468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7" fill="remove"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Нюрнбергский процесс</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pitchFamily="34" charset="0"/>
            </a:endParaRPr>
          </a:p>
          <a:p>
            <a:pPr algn="ctr"/>
            <a:r>
              <a:rPr lang="ru-RU" sz="1200" dirty="0">
                <a:solidFill>
                  <a:schemeClr val="bg1"/>
                </a:solidFill>
              </a:rPr>
              <a:t>Бывший комендант концлагеря Освенцим (с 1944 г. один из руководителей в аппарате инспекции концлагерей главного административно-хозяйственного управления СС) Рудольф </a:t>
            </a:r>
            <a:r>
              <a:rPr lang="ru-RU" sz="1200" dirty="0" err="1">
                <a:solidFill>
                  <a:schemeClr val="bg1"/>
                </a:solidFill>
              </a:rPr>
              <a:t>Хёсс</a:t>
            </a:r>
            <a:r>
              <a:rPr lang="ru-RU" sz="1200" dirty="0">
                <a:solidFill>
                  <a:schemeClr val="bg1"/>
                </a:solidFill>
              </a:rPr>
              <a:t> ( (</a:t>
            </a:r>
            <a:r>
              <a:rPr lang="ru-RU" sz="1200" dirty="0" err="1">
                <a:solidFill>
                  <a:schemeClr val="bg1"/>
                </a:solidFill>
              </a:rPr>
              <a:t>Rudolf</a:t>
            </a:r>
            <a:r>
              <a:rPr lang="ru-RU" sz="1200" dirty="0">
                <a:solidFill>
                  <a:schemeClr val="bg1"/>
                </a:solidFill>
              </a:rPr>
              <a:t> </a:t>
            </a:r>
            <a:r>
              <a:rPr lang="ru-RU" sz="1200" dirty="0" err="1">
                <a:solidFill>
                  <a:schemeClr val="bg1"/>
                </a:solidFill>
              </a:rPr>
              <a:t>Franz</a:t>
            </a:r>
            <a:r>
              <a:rPr lang="ru-RU" sz="1200" dirty="0">
                <a:solidFill>
                  <a:schemeClr val="bg1"/>
                </a:solidFill>
              </a:rPr>
              <a:t> </a:t>
            </a:r>
            <a:r>
              <a:rPr lang="ru-RU" sz="1200" dirty="0" err="1">
                <a:solidFill>
                  <a:schemeClr val="bg1"/>
                </a:solidFill>
              </a:rPr>
              <a:t>Ferdinand</a:t>
            </a:r>
            <a:r>
              <a:rPr lang="ru-RU" sz="1200" dirty="0">
                <a:solidFill>
                  <a:schemeClr val="bg1"/>
                </a:solidFill>
              </a:rPr>
              <a:t> </a:t>
            </a:r>
            <a:r>
              <a:rPr lang="ru-RU" sz="1200" dirty="0" err="1">
                <a:solidFill>
                  <a:schemeClr val="bg1"/>
                </a:solidFill>
              </a:rPr>
              <a:t>Höß</a:t>
            </a:r>
            <a:r>
              <a:rPr lang="ru-RU" sz="1200" dirty="0">
                <a:solidFill>
                  <a:schemeClr val="bg1"/>
                </a:solidFill>
              </a:rPr>
              <a:t>, 1900—1947) дает свидетельские показания на Нюрнбергском процессе. На стене — карта с обозначенными концлагерями и их «филиалами». Источник: https://waralbum.ru/</a:t>
            </a:r>
          </a:p>
          <a:p>
            <a:pPr algn="ctr">
              <a:lnSpc>
                <a:spcPct val="150000"/>
              </a:lnSpc>
            </a:pP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6">
            <a:extLst>
              <a:ext uri="{FF2B5EF4-FFF2-40B4-BE49-F238E27FC236}">
                <a16:creationId xmlns:a16="http://schemas.microsoft.com/office/drawing/2014/main" id="{69754AD1-6759-1506-E065-121BFD072EC0}"/>
              </a:ext>
            </a:extLst>
          </p:cNvPr>
          <p:cNvPicPr>
            <a:picLocks noChangeAspect="1"/>
          </p:cNvPicPr>
          <p:nvPr/>
        </p:nvPicPr>
        <p:blipFill>
          <a:blip r:embed="rId4"/>
          <a:stretch>
            <a:fillRect/>
          </a:stretch>
        </p:blipFill>
        <p:spPr>
          <a:xfrm>
            <a:off x="2465533" y="1360297"/>
            <a:ext cx="4905254" cy="3680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1514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Нюрнбергский процесс</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pitchFamily="34" charset="0"/>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Комендант концлагеря </a:t>
            </a:r>
            <a:r>
              <a:rPr lang="ru-RU" sz="1200" dirty="0" err="1">
                <a:solidFill>
                  <a:schemeClr val="bg1"/>
                </a:solidFill>
              </a:rPr>
              <a:t>Плашув</a:t>
            </a:r>
            <a:r>
              <a:rPr lang="ru-RU" sz="1200" dirty="0">
                <a:solidFill>
                  <a:schemeClr val="bg1"/>
                </a:solidFill>
              </a:rPr>
              <a:t> (</a:t>
            </a:r>
            <a:r>
              <a:rPr lang="ru-RU" sz="1200" dirty="0" err="1">
                <a:solidFill>
                  <a:schemeClr val="bg1"/>
                </a:solidFill>
              </a:rPr>
              <a:t>Płaszów</a:t>
            </a:r>
            <a:r>
              <a:rPr lang="ru-RU" sz="1200" dirty="0">
                <a:solidFill>
                  <a:schemeClr val="bg1"/>
                </a:solidFill>
              </a:rPr>
              <a:t>) </a:t>
            </a:r>
            <a:r>
              <a:rPr lang="ru-RU" sz="1200" dirty="0" err="1">
                <a:solidFill>
                  <a:schemeClr val="bg1"/>
                </a:solidFill>
              </a:rPr>
              <a:t>унтерштурмфюрер</a:t>
            </a:r>
            <a:r>
              <a:rPr lang="ru-RU" sz="1200" dirty="0">
                <a:solidFill>
                  <a:schemeClr val="bg1"/>
                </a:solidFill>
              </a:rPr>
              <a:t> СС Амон </a:t>
            </a:r>
            <a:r>
              <a:rPr lang="ru-RU" sz="1200" dirty="0" err="1">
                <a:solidFill>
                  <a:schemeClr val="bg1"/>
                </a:solidFill>
              </a:rPr>
              <a:t>Гёт</a:t>
            </a:r>
            <a:r>
              <a:rPr lang="ru-RU" sz="1200" dirty="0">
                <a:solidFill>
                  <a:schemeClr val="bg1"/>
                </a:solidFill>
              </a:rPr>
              <a:t> (</a:t>
            </a:r>
            <a:r>
              <a:rPr lang="ru-RU" sz="1200" dirty="0" err="1">
                <a:solidFill>
                  <a:schemeClr val="bg1"/>
                </a:solidFill>
              </a:rPr>
              <a:t>Amon</a:t>
            </a:r>
            <a:r>
              <a:rPr lang="ru-RU" sz="1200" dirty="0">
                <a:solidFill>
                  <a:schemeClr val="bg1"/>
                </a:solidFill>
              </a:rPr>
              <a:t> </a:t>
            </a:r>
            <a:r>
              <a:rPr lang="ru-RU" sz="1200" dirty="0" err="1">
                <a:solidFill>
                  <a:schemeClr val="bg1"/>
                </a:solidFill>
              </a:rPr>
              <a:t>Leopold</a:t>
            </a:r>
            <a:r>
              <a:rPr lang="ru-RU" sz="1200" dirty="0">
                <a:solidFill>
                  <a:schemeClr val="bg1"/>
                </a:solidFill>
              </a:rPr>
              <a:t> </a:t>
            </a:r>
            <a:r>
              <a:rPr lang="ru-RU" sz="1200" dirty="0" err="1">
                <a:solidFill>
                  <a:schemeClr val="bg1"/>
                </a:solidFill>
              </a:rPr>
              <a:t>Göth</a:t>
            </a:r>
            <a:r>
              <a:rPr lang="ru-RU" sz="1200" dirty="0">
                <a:solidFill>
                  <a:schemeClr val="bg1"/>
                </a:solidFill>
              </a:rPr>
              <a:t>; 11.12.1908 — 13.09.1946) на судебном процессе. Источник: https://waralbum.ru/</a:t>
            </a:r>
            <a:endParaRPr lang="ru-RU">
              <a:solidFill>
                <a:schemeClr val="bg1"/>
              </a:solidFill>
            </a:endParaRPr>
          </a:p>
          <a:p>
            <a:pPr algn="ctr">
              <a:lnSpc>
                <a:spcPct val="150000"/>
              </a:lnSpc>
            </a:pPr>
            <a:endParaRPr lang="ru-RU" sz="1200" dirty="0">
              <a:solidFill>
                <a:schemeClr val="bg1"/>
              </a:solidFill>
            </a:endParaRP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8" descr="Изображение выглядит как человек, внутренний, группа&#10;&#10;Автоматически созданное описание">
            <a:extLst>
              <a:ext uri="{FF2B5EF4-FFF2-40B4-BE49-F238E27FC236}">
                <a16:creationId xmlns:a16="http://schemas.microsoft.com/office/drawing/2014/main" id="{12BA5B33-043F-DABB-6F42-F95E984F9999}"/>
              </a:ext>
            </a:extLst>
          </p:cNvPr>
          <p:cNvPicPr>
            <a:picLocks noChangeAspect="1"/>
          </p:cNvPicPr>
          <p:nvPr/>
        </p:nvPicPr>
        <p:blipFill>
          <a:blip r:embed="rId4"/>
          <a:stretch>
            <a:fillRect/>
          </a:stretch>
        </p:blipFill>
        <p:spPr>
          <a:xfrm>
            <a:off x="2283231" y="1424947"/>
            <a:ext cx="5385335" cy="40149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9685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Нюрнбергский процесс</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lnSpc>
                <a:spcPct val="150000"/>
              </a:lnSpc>
            </a:pPr>
            <a:endParaRPr lang="ru-RU" dirty="0">
              <a:solidFill>
                <a:schemeClr val="bg1"/>
              </a:solidFill>
              <a:latin typeface="Arial Black" pitchFamily="34" charset="0"/>
            </a:endParaRPr>
          </a:p>
          <a:p>
            <a:pPr algn="ctr"/>
            <a:endParaRPr lang="ru-RU" sz="1200" dirty="0">
              <a:solidFill>
                <a:schemeClr val="bg1"/>
              </a:solidFill>
            </a:endParaRPr>
          </a:p>
          <a:p>
            <a:pPr algn="ctr"/>
            <a:endParaRPr lang="ru-RU" sz="1200" dirty="0">
              <a:solidFill>
                <a:schemeClr val="bg1"/>
              </a:solidFill>
            </a:endParaRPr>
          </a:p>
          <a:p>
            <a:pPr algn="ctr"/>
            <a:r>
              <a:rPr lang="ru-RU" sz="1200" dirty="0">
                <a:solidFill>
                  <a:schemeClr val="bg1"/>
                </a:solidFill>
              </a:rPr>
              <a:t>Вид на камеру для подсудимых Нюрнбергского процесса.</a:t>
            </a:r>
            <a:r>
              <a:rPr lang="ru-RU" sz="1200" dirty="0">
                <a:ea typeface="+mn-lt"/>
                <a:cs typeface="+mn-lt"/>
              </a:rPr>
              <a:t> </a:t>
            </a:r>
            <a:r>
              <a:rPr lang="ru-RU" sz="1200" dirty="0">
                <a:solidFill>
                  <a:schemeClr val="bg1"/>
                </a:solidFill>
              </a:rPr>
              <a:t>Источник: https://waralbum.ru/</a:t>
            </a:r>
            <a:endParaRPr lang="ru-RU">
              <a:solidFill>
                <a:schemeClr val="bg1"/>
              </a:solidFill>
            </a:endParaRPr>
          </a:p>
          <a:p>
            <a:pPr algn="ctr">
              <a:lnSpc>
                <a:spcPct val="150000"/>
              </a:lnSpc>
            </a:pPr>
            <a:endParaRPr lang="ru-RU" sz="1200" dirty="0">
              <a:solidFill>
                <a:schemeClr val="bg1"/>
              </a:solidFill>
            </a:endParaRPr>
          </a:p>
        </p:txBody>
      </p:sp>
      <p:sp>
        <p:nvSpPr>
          <p:cNvPr id="8" name="Равнобедренный треугольник 7">
            <a:hlinkClick r:id="rId2"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8" descr="Изображение выглядит как стена, внутренний, пол, комната&#10;&#10;Автоматически созданное описание">
            <a:extLst>
              <a:ext uri="{FF2B5EF4-FFF2-40B4-BE49-F238E27FC236}">
                <a16:creationId xmlns:a16="http://schemas.microsoft.com/office/drawing/2014/main" id="{6B59A8C8-E1BE-85D6-851E-B2B336E7DCB0}"/>
              </a:ext>
            </a:extLst>
          </p:cNvPr>
          <p:cNvPicPr>
            <a:picLocks noChangeAspect="1"/>
          </p:cNvPicPr>
          <p:nvPr/>
        </p:nvPicPr>
        <p:blipFill>
          <a:blip r:embed="rId3"/>
          <a:stretch>
            <a:fillRect/>
          </a:stretch>
        </p:blipFill>
        <p:spPr>
          <a:xfrm>
            <a:off x="2339570" y="1381852"/>
            <a:ext cx="5157178" cy="4100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4754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Память</a:t>
            </a:r>
            <a:endParaRPr lang="ru-RU" dirty="0"/>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ru-RU" dirty="0">
              <a:solidFill>
                <a:srgbClr val="000000"/>
              </a:solidFill>
              <a:latin typeface="Palatino Linotype"/>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p:txBody>
      </p:sp>
      <p:pic>
        <p:nvPicPr>
          <p:cNvPr id="6" name="Рисунок 7" descr="Изображение выглядит как дерево, внешний, земля, парк&#10;&#10;Автоматически созданное описание">
            <a:extLst>
              <a:ext uri="{FF2B5EF4-FFF2-40B4-BE49-F238E27FC236}">
                <a16:creationId xmlns:a16="http://schemas.microsoft.com/office/drawing/2014/main" id="{09C6A683-B31F-783E-6977-CA4ECCC669F4}"/>
              </a:ext>
            </a:extLst>
          </p:cNvPr>
          <p:cNvPicPr>
            <a:picLocks noChangeAspect="1"/>
          </p:cNvPicPr>
          <p:nvPr/>
        </p:nvPicPr>
        <p:blipFill>
          <a:blip r:embed="rId4"/>
          <a:stretch>
            <a:fillRect/>
          </a:stretch>
        </p:blipFill>
        <p:spPr>
          <a:xfrm>
            <a:off x="2455921" y="1248449"/>
            <a:ext cx="5388017" cy="4058645"/>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1B6B1674-1AFF-D219-F9C0-D0D0D43B39BC}"/>
              </a:ext>
            </a:extLst>
          </p:cNvPr>
          <p:cNvSpPr txBox="1"/>
          <p:nvPr/>
        </p:nvSpPr>
        <p:spPr>
          <a:xfrm>
            <a:off x="334198" y="5311751"/>
            <a:ext cx="85568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b="1" dirty="0">
                <a:solidFill>
                  <a:srgbClr val="333333"/>
                </a:solidFill>
                <a:ea typeface="+mn-lt"/>
                <a:cs typeface="+mn-lt"/>
              </a:rPr>
              <a:t>Мемориал "Малолетним узникам – жертвам фашистских концлагерей</a:t>
            </a:r>
            <a:endParaRPr lang="ru-RU" dirty="0">
              <a:ea typeface="+mn-lt"/>
              <a:cs typeface="+mn-lt"/>
            </a:endParaRPr>
          </a:p>
          <a:p>
            <a:pPr algn="ctr"/>
            <a:r>
              <a:rPr lang="ru-RU" sz="1200" dirty="0">
                <a:solidFill>
                  <a:schemeClr val="bg1"/>
                </a:solidFill>
              </a:rPr>
              <a:t>[</a:t>
            </a:r>
            <a:r>
              <a:rPr lang="ru-RU" sz="1200" dirty="0" err="1">
                <a:solidFill>
                  <a:schemeClr val="bg1"/>
                </a:solidFill>
              </a:rPr>
              <a:t>Изоматериал</a:t>
            </a:r>
            <a:r>
              <a:rPr lang="ru-RU" sz="1200" dirty="0">
                <a:solidFill>
                  <a:schemeClr val="bg1"/>
                </a:solidFill>
              </a:rPr>
              <a:t> : электронный ресурс] : [альбом фотографий] / фото В. Н. </a:t>
            </a:r>
            <a:r>
              <a:rPr lang="ru-RU" sz="1200" dirty="0" err="1">
                <a:solidFill>
                  <a:schemeClr val="bg1"/>
                </a:solidFill>
              </a:rPr>
              <a:t>Гулякина</a:t>
            </a:r>
            <a:r>
              <a:rPr lang="ru-RU" sz="1200" dirty="0">
                <a:solidFill>
                  <a:schemeClr val="bg1"/>
                </a:solidFill>
              </a:rPr>
              <a:t>. - Электронные графические данные (10 файлов : 106,5 МБ). - Санкт-Петербург, 2013. -</a:t>
            </a:r>
            <a:br>
              <a:rPr lang="ru-RU" sz="1200" dirty="0">
                <a:ea typeface="+mn-lt"/>
                <a:cs typeface="+mn-lt"/>
              </a:rPr>
            </a:br>
            <a:r>
              <a:rPr lang="ru-RU" sz="1200" dirty="0">
                <a:solidFill>
                  <a:schemeClr val="bg1"/>
                </a:solidFill>
              </a:rPr>
              <a:t>Режим доступа: интернет-портал Президентской библиотеки имени Б. Н. Ельцина.</a:t>
            </a:r>
          </a:p>
        </p:txBody>
      </p:sp>
      <p:sp>
        <p:nvSpPr>
          <p:cNvPr id="9" name="Равнобедренный треугольник 8">
            <a:hlinkClick r:id="rId5" action="ppaction://hlinksldjump"/>
            <a:extLst>
              <a:ext uri="{FF2B5EF4-FFF2-40B4-BE49-F238E27FC236}">
                <a16:creationId xmlns:a16="http://schemas.microsoft.com/office/drawing/2014/main" id="{F5EA3685-B889-6A50-6999-09DC9BE0824A}"/>
              </a:ext>
            </a:extLst>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Памть.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456" y="404664"/>
            <a:ext cx="448816" cy="448816"/>
          </a:xfrm>
          <a:prstGeom prst="rect">
            <a:avLst/>
          </a:prstGeom>
        </p:spPr>
      </p:pic>
    </p:spTree>
    <p:extLst>
      <p:ext uri="{BB962C8B-B14F-4D97-AF65-F5344CB8AC3E}">
        <p14:creationId xmlns:p14="http://schemas.microsoft.com/office/powerpoint/2010/main" val="14756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12" fill="remove" display="0">
                  <p:stCondLst>
                    <p:cond delay="indefinite"/>
                  </p:stCondLst>
                  <p:endCondLst>
                    <p:cond evt="onStopAudio" delay="0">
                      <p:tgtEl>
                        <p:sldTgt/>
                      </p:tgtEl>
                    </p:cond>
                  </p:endCondLst>
                </p:cTn>
                <p:tgtEl>
                  <p:spTgt spid="3"/>
                </p:tgtEl>
              </p:cMediaNode>
            </p:audio>
          </p:childTnLst>
        </p:cTn>
      </p:par>
    </p:tnLst>
    <p:bldLst>
      <p:bldP spid="8"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Память</a:t>
            </a:r>
            <a:endParaRPr lang="ru-RU" dirty="0"/>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ru-RU" dirty="0">
              <a:solidFill>
                <a:srgbClr val="000000"/>
              </a:solidFill>
              <a:latin typeface="Palatino Linotype"/>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p:txBody>
      </p:sp>
      <p:sp>
        <p:nvSpPr>
          <p:cNvPr id="8" name="TextBox 7">
            <a:extLst>
              <a:ext uri="{FF2B5EF4-FFF2-40B4-BE49-F238E27FC236}">
                <a16:creationId xmlns:a16="http://schemas.microsoft.com/office/drawing/2014/main" id="{1B6B1674-1AFF-D219-F9C0-D0D0D43B39BC}"/>
              </a:ext>
            </a:extLst>
          </p:cNvPr>
          <p:cNvSpPr txBox="1"/>
          <p:nvPr/>
        </p:nvSpPr>
        <p:spPr>
          <a:xfrm>
            <a:off x="334198" y="5311751"/>
            <a:ext cx="85568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b="1" dirty="0">
                <a:solidFill>
                  <a:srgbClr val="333333"/>
                </a:solidFill>
                <a:ea typeface="+mn-lt"/>
                <a:cs typeface="+mn-lt"/>
              </a:rPr>
              <a:t>  Памятный знак узникам фашистских концлагерей 1941-1945 гг. </a:t>
            </a:r>
            <a:endParaRPr lang="ru-RU" dirty="0">
              <a:solidFill>
                <a:schemeClr val="bg1"/>
              </a:solidFill>
            </a:endParaRPr>
          </a:p>
          <a:p>
            <a:pPr algn="ctr"/>
            <a:r>
              <a:rPr lang="ru-RU" sz="1200" dirty="0">
                <a:solidFill>
                  <a:schemeClr val="bg1"/>
                </a:solidFill>
              </a:rPr>
              <a:t>[альбом фотографий] / фото В. Г. </a:t>
            </a:r>
            <a:r>
              <a:rPr lang="ru-RU" sz="1200" dirty="0" err="1">
                <a:solidFill>
                  <a:schemeClr val="bg1"/>
                </a:solidFill>
              </a:rPr>
              <a:t>Кутырло</a:t>
            </a:r>
            <a:r>
              <a:rPr lang="ru-RU" sz="1200" dirty="0">
                <a:solidFill>
                  <a:schemeClr val="bg1"/>
                </a:solidFill>
              </a:rPr>
              <a:t>. - Электронные графические данные (3 файла : 21,7 МБ). - Тюмень, 9 марта 2015 года. - Режим доступа: интернет-портал Президентской библиотеки имени Б. Н.</a:t>
            </a:r>
            <a:r>
              <a:rPr lang="ru-RU" dirty="0">
                <a:ea typeface="+mn-lt"/>
                <a:cs typeface="+mn-lt"/>
              </a:rPr>
              <a:t> </a:t>
            </a:r>
            <a:r>
              <a:rPr lang="ru-RU" sz="1200" dirty="0">
                <a:solidFill>
                  <a:schemeClr val="bg1"/>
                </a:solidFill>
              </a:rPr>
              <a:t>Ельцина.</a:t>
            </a:r>
            <a:endParaRPr lang="ru-RU">
              <a:solidFill>
                <a:schemeClr val="bg1"/>
              </a:solidFill>
            </a:endParaRPr>
          </a:p>
        </p:txBody>
      </p:sp>
      <p:sp>
        <p:nvSpPr>
          <p:cNvPr id="9" name="Равнобедренный треугольник 8">
            <a:hlinkClick r:id="rId2" action="ppaction://hlinksldjump"/>
            <a:extLst>
              <a:ext uri="{FF2B5EF4-FFF2-40B4-BE49-F238E27FC236}">
                <a16:creationId xmlns:a16="http://schemas.microsoft.com/office/drawing/2014/main" id="{F5EA3685-B889-6A50-6999-09DC9BE0824A}"/>
              </a:ext>
            </a:extLst>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6" descr="Изображение выглядит как текст, дерево, внешний, снег&#10;&#10;Автоматически созданное описание">
            <a:extLst>
              <a:ext uri="{FF2B5EF4-FFF2-40B4-BE49-F238E27FC236}">
                <a16:creationId xmlns:a16="http://schemas.microsoft.com/office/drawing/2014/main" id="{3AD0598D-9093-6F20-949B-338D0F4D1804}"/>
              </a:ext>
            </a:extLst>
          </p:cNvPr>
          <p:cNvPicPr>
            <a:picLocks noChangeAspect="1"/>
          </p:cNvPicPr>
          <p:nvPr/>
        </p:nvPicPr>
        <p:blipFill>
          <a:blip r:embed="rId3"/>
          <a:stretch>
            <a:fillRect/>
          </a:stretch>
        </p:blipFill>
        <p:spPr>
          <a:xfrm>
            <a:off x="3200400" y="1216695"/>
            <a:ext cx="3033301" cy="4053281"/>
          </a:xfrm>
          <a:prstGeom prst="rect">
            <a:avLst/>
          </a:prstGeom>
        </p:spPr>
      </p:pic>
      <p:sp>
        <p:nvSpPr>
          <p:cNvPr id="11" name="Равнобедренный треугольник 10">
            <a:hlinkClick r:id="rId4"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046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Память</a:t>
            </a:r>
            <a:endParaRPr lang="ru-RU" dirty="0"/>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ru-RU" dirty="0">
              <a:solidFill>
                <a:srgbClr val="000000"/>
              </a:solidFill>
              <a:latin typeface="Palatino Linotype"/>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a:p>
            <a:pPr algn="ctr"/>
            <a:endParaRPr lang="ru-RU" dirty="0">
              <a:solidFill>
                <a:srgbClr val="333333"/>
              </a:solidFill>
              <a:latin typeface="Open Sans"/>
              <a:ea typeface="Open Sans"/>
              <a:cs typeface="Open Sans"/>
            </a:endParaRPr>
          </a:p>
        </p:txBody>
      </p:sp>
      <p:sp>
        <p:nvSpPr>
          <p:cNvPr id="8" name="TextBox 7">
            <a:extLst>
              <a:ext uri="{FF2B5EF4-FFF2-40B4-BE49-F238E27FC236}">
                <a16:creationId xmlns:a16="http://schemas.microsoft.com/office/drawing/2014/main" id="{1B6B1674-1AFF-D219-F9C0-D0D0D43B39BC}"/>
              </a:ext>
            </a:extLst>
          </p:cNvPr>
          <p:cNvSpPr txBox="1"/>
          <p:nvPr/>
        </p:nvSpPr>
        <p:spPr>
          <a:xfrm>
            <a:off x="334198" y="4882401"/>
            <a:ext cx="855683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b="1" dirty="0">
                <a:solidFill>
                  <a:srgbClr val="333333"/>
                </a:solidFill>
                <a:ea typeface="+mn-lt"/>
                <a:cs typeface="+mn-lt"/>
              </a:rPr>
              <a:t> </a:t>
            </a:r>
            <a:r>
              <a:rPr lang="ru-RU" dirty="0">
                <a:ea typeface="+mn-lt"/>
                <a:cs typeface="+mn-lt"/>
              </a:rPr>
              <a:t> </a:t>
            </a:r>
            <a:r>
              <a:rPr lang="ru-RU" b="1" dirty="0">
                <a:solidFill>
                  <a:srgbClr val="333333"/>
                </a:solidFill>
                <a:ea typeface="+mn-lt"/>
                <a:cs typeface="+mn-lt"/>
              </a:rPr>
              <a:t>Мемориальный комплекс "Невский пятачок". </a:t>
            </a:r>
            <a:br>
              <a:rPr lang="ru-RU" b="1" dirty="0">
                <a:solidFill>
                  <a:srgbClr val="333333"/>
                </a:solidFill>
                <a:ea typeface="+mn-lt"/>
                <a:cs typeface="+mn-lt"/>
              </a:rPr>
            </a:br>
            <a:r>
              <a:rPr lang="ru-RU" b="1" dirty="0">
                <a:solidFill>
                  <a:srgbClr val="333333"/>
                </a:solidFill>
                <a:ea typeface="+mn-lt"/>
                <a:cs typeface="+mn-lt"/>
              </a:rPr>
              <a:t>Стела памяти малолетних узников фашизма</a:t>
            </a:r>
            <a:r>
              <a:rPr lang="ru-RU" dirty="0">
                <a:ea typeface="+mn-lt"/>
                <a:cs typeface="+mn-lt"/>
              </a:rPr>
              <a:t> </a:t>
            </a:r>
            <a:r>
              <a:rPr lang="ru-RU" sz="1200" dirty="0">
                <a:solidFill>
                  <a:schemeClr val="bg1"/>
                </a:solidFill>
              </a:rPr>
              <a:t>(г. Кировск, Ленинградская область) [</a:t>
            </a:r>
            <a:r>
              <a:rPr lang="ru-RU" sz="1200" dirty="0" err="1">
                <a:solidFill>
                  <a:schemeClr val="bg1"/>
                </a:solidFill>
              </a:rPr>
              <a:t>Изоматериал</a:t>
            </a:r>
            <a:r>
              <a:rPr lang="ru-RU" sz="1200" dirty="0">
                <a:solidFill>
                  <a:schemeClr val="bg1"/>
                </a:solidFill>
              </a:rPr>
              <a:t> : электронный ресурс] : [альбом фотографий] / фото В. Н. </a:t>
            </a:r>
            <a:r>
              <a:rPr lang="ru-RU" sz="1200" dirty="0" err="1">
                <a:solidFill>
                  <a:schemeClr val="bg1"/>
                </a:solidFill>
              </a:rPr>
              <a:t>Гулякина</a:t>
            </a:r>
            <a:r>
              <a:rPr lang="ru-RU" sz="1200" dirty="0">
                <a:solidFill>
                  <a:schemeClr val="bg1"/>
                </a:solidFill>
              </a:rPr>
              <a:t>. - Электронные графические данные (3 файла : 22,5 МБ). - Кировск, Ленинградская область, 21 августа 2015 года. - (Зеленый пояс Славы Ленинграда). - Режим доступа: интернет-портал Президентской библиотеки имени Б. Н. Ельцина.</a:t>
            </a:r>
            <a:r>
              <a:rPr lang="ru-RU" b="1" dirty="0">
                <a:solidFill>
                  <a:srgbClr val="333333"/>
                </a:solidFill>
                <a:ea typeface="+mn-lt"/>
                <a:cs typeface="+mn-lt"/>
              </a:rPr>
              <a:t> </a:t>
            </a:r>
            <a:endParaRPr lang="ru-RU" b="1" dirty="0">
              <a:solidFill>
                <a:srgbClr val="333333"/>
              </a:solidFill>
            </a:endParaRPr>
          </a:p>
        </p:txBody>
      </p:sp>
      <p:sp>
        <p:nvSpPr>
          <p:cNvPr id="9" name="Равнобедренный треугольник 8">
            <a:hlinkClick r:id="rId2" action="ppaction://hlinksldjump"/>
            <a:extLst>
              <a:ext uri="{FF2B5EF4-FFF2-40B4-BE49-F238E27FC236}">
                <a16:creationId xmlns:a16="http://schemas.microsoft.com/office/drawing/2014/main" id="{F5EA3685-B889-6A50-6999-09DC9BE0824A}"/>
              </a:ext>
            </a:extLst>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10" descr="Изображение выглядит как трава, внешний, дерево, красный&#10;&#10;Автоматически созданное описание">
            <a:extLst>
              <a:ext uri="{FF2B5EF4-FFF2-40B4-BE49-F238E27FC236}">
                <a16:creationId xmlns:a16="http://schemas.microsoft.com/office/drawing/2014/main" id="{474AFA9D-8523-FC8E-A092-2712D6AB8550}"/>
              </a:ext>
            </a:extLst>
          </p:cNvPr>
          <p:cNvPicPr>
            <a:picLocks noChangeAspect="1"/>
          </p:cNvPicPr>
          <p:nvPr/>
        </p:nvPicPr>
        <p:blipFill>
          <a:blip r:embed="rId3"/>
          <a:stretch>
            <a:fillRect/>
          </a:stretch>
        </p:blipFill>
        <p:spPr>
          <a:xfrm>
            <a:off x="2283679" y="1168529"/>
            <a:ext cx="5644215" cy="3673845"/>
          </a:xfrm>
          <a:prstGeom prst="rect">
            <a:avLst/>
          </a:prstGeom>
        </p:spPr>
      </p:pic>
      <p:sp>
        <p:nvSpPr>
          <p:cNvPr id="11" name="Равнобедренный треугольник 10">
            <a:hlinkClick r:id="rId4"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610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Память</a:t>
            </a:r>
            <a:endParaRPr lang="ru-RU" dirty="0"/>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ru-RU" sz="2000" dirty="0">
              <a:solidFill>
                <a:schemeClr val="bg1"/>
              </a:solidFill>
              <a:latin typeface="Arial Black"/>
            </a:endParaRPr>
          </a:p>
          <a:p>
            <a:pPr algn="ctr"/>
            <a:endParaRPr lang="ru-RU" sz="2400" dirty="0">
              <a:solidFill>
                <a:schemeClr val="bg1"/>
              </a:solidFill>
              <a:latin typeface="Arial Black"/>
            </a:endParaRPr>
          </a:p>
          <a:p>
            <a:pPr algn="ctr"/>
            <a:r>
              <a:rPr lang="ru-RU" sz="2400" dirty="0">
                <a:solidFill>
                  <a:schemeClr val="bg1"/>
                </a:solidFill>
                <a:latin typeface="Arial Black"/>
              </a:rPr>
              <a:t>11 апреля</a:t>
            </a:r>
            <a:r>
              <a:rPr lang="ru-RU" sz="1600" dirty="0">
                <a:solidFill>
                  <a:schemeClr val="bg1"/>
                </a:solidFill>
              </a:rPr>
              <a:t> </a:t>
            </a:r>
            <a:br>
              <a:rPr lang="ru-RU" sz="1600" dirty="0">
                <a:solidFill>
                  <a:schemeClr val="bg1"/>
                </a:solidFill>
              </a:rPr>
            </a:br>
            <a:r>
              <a:rPr lang="ru-RU" dirty="0">
                <a:solidFill>
                  <a:schemeClr val="bg1"/>
                </a:solidFill>
              </a:rPr>
              <a:t>во всем мире отмечается памятная дата</a:t>
            </a:r>
            <a:r>
              <a:rPr lang="ru-RU" sz="1600" dirty="0">
                <a:solidFill>
                  <a:schemeClr val="bg1"/>
                </a:solidFill>
              </a:rPr>
              <a:t> </a:t>
            </a:r>
            <a:br>
              <a:rPr lang="ru-RU" sz="1600" dirty="0">
                <a:solidFill>
                  <a:schemeClr val="bg1"/>
                </a:solidFill>
                <a:latin typeface="Palatino Linotype"/>
              </a:rPr>
            </a:br>
            <a:r>
              <a:rPr lang="ru-RU" sz="2000" dirty="0">
                <a:solidFill>
                  <a:schemeClr val="bg1"/>
                </a:solidFill>
                <a:latin typeface="Arial Black"/>
              </a:rPr>
              <a:t>Международный день </a:t>
            </a:r>
            <a:br>
              <a:rPr lang="ru-RU" sz="2000" dirty="0">
                <a:latin typeface="Arial Black"/>
              </a:rPr>
            </a:br>
            <a:r>
              <a:rPr lang="ru-RU" sz="2000" dirty="0">
                <a:solidFill>
                  <a:schemeClr val="bg1"/>
                </a:solidFill>
                <a:latin typeface="Arial Black"/>
              </a:rPr>
              <a:t>освобождения узников фашистских концлагерей</a:t>
            </a:r>
            <a:r>
              <a:rPr lang="ru-RU" sz="2400" dirty="0">
                <a:solidFill>
                  <a:schemeClr val="bg1"/>
                </a:solidFill>
                <a:latin typeface="Arial Black"/>
              </a:rPr>
              <a:t> </a:t>
            </a:r>
            <a:br>
              <a:rPr lang="ru-RU" sz="2400" dirty="0">
                <a:latin typeface="Arial Black"/>
              </a:rPr>
            </a:br>
            <a:r>
              <a:rPr lang="ru-RU" dirty="0">
                <a:solidFill>
                  <a:schemeClr val="bg1"/>
                </a:solidFill>
              </a:rPr>
              <a:t>(International Day </a:t>
            </a:r>
            <a:r>
              <a:rPr lang="ru-RU" dirty="0" err="1">
                <a:solidFill>
                  <a:schemeClr val="bg1"/>
                </a:solidFill>
              </a:rPr>
              <a:t>of</a:t>
            </a:r>
            <a:r>
              <a:rPr lang="ru-RU" dirty="0">
                <a:solidFill>
                  <a:schemeClr val="bg1"/>
                </a:solidFill>
              </a:rPr>
              <a:t> </a:t>
            </a:r>
            <a:r>
              <a:rPr lang="ru-RU" dirty="0" err="1">
                <a:solidFill>
                  <a:schemeClr val="bg1"/>
                </a:solidFill>
              </a:rPr>
              <a:t>Fascist</a:t>
            </a:r>
            <a:r>
              <a:rPr lang="ru-RU" dirty="0">
                <a:solidFill>
                  <a:schemeClr val="bg1"/>
                </a:solidFill>
              </a:rPr>
              <a:t> </a:t>
            </a:r>
            <a:r>
              <a:rPr lang="ru-RU" dirty="0" err="1">
                <a:solidFill>
                  <a:schemeClr val="bg1"/>
                </a:solidFill>
              </a:rPr>
              <a:t>Concentration</a:t>
            </a:r>
            <a:r>
              <a:rPr lang="ru-RU" dirty="0">
                <a:solidFill>
                  <a:schemeClr val="bg1"/>
                </a:solidFill>
              </a:rPr>
              <a:t> </a:t>
            </a:r>
            <a:r>
              <a:rPr lang="ru-RU" dirty="0" err="1">
                <a:solidFill>
                  <a:schemeClr val="bg1"/>
                </a:solidFill>
              </a:rPr>
              <a:t>Camps</a:t>
            </a:r>
            <a:r>
              <a:rPr lang="ru-RU" dirty="0">
                <a:solidFill>
                  <a:schemeClr val="bg1"/>
                </a:solidFill>
              </a:rPr>
              <a:t> </a:t>
            </a:r>
            <a:r>
              <a:rPr lang="ru-RU" dirty="0" err="1">
                <a:solidFill>
                  <a:schemeClr val="bg1"/>
                </a:solidFill>
              </a:rPr>
              <a:t>Prisoners</a:t>
            </a:r>
            <a:r>
              <a:rPr lang="ru-RU" dirty="0">
                <a:solidFill>
                  <a:schemeClr val="bg1"/>
                </a:solidFill>
              </a:rPr>
              <a:t> </a:t>
            </a:r>
            <a:r>
              <a:rPr lang="ru-RU" dirty="0" err="1">
                <a:solidFill>
                  <a:schemeClr val="bg1"/>
                </a:solidFill>
              </a:rPr>
              <a:t>Liberation</a:t>
            </a:r>
            <a:r>
              <a:rPr lang="ru-RU" dirty="0">
                <a:solidFill>
                  <a:schemeClr val="bg1"/>
                </a:solidFill>
              </a:rPr>
              <a:t>). </a:t>
            </a:r>
            <a:br>
              <a:rPr lang="ru-RU" dirty="0"/>
            </a:br>
            <a:endParaRPr lang="ru-RU" dirty="0">
              <a:solidFill>
                <a:schemeClr val="bg1"/>
              </a:solidFill>
            </a:endParaRPr>
          </a:p>
          <a:p>
            <a:pPr algn="ctr"/>
            <a:r>
              <a:rPr lang="ru-RU" dirty="0">
                <a:solidFill>
                  <a:schemeClr val="bg1"/>
                </a:solidFill>
              </a:rPr>
              <a:t>Она установлена в память об интернациональном восстании узников </a:t>
            </a:r>
            <a:br>
              <a:rPr lang="ru-RU" dirty="0"/>
            </a:br>
            <a:r>
              <a:rPr lang="ru-RU" dirty="0">
                <a:solidFill>
                  <a:schemeClr val="bg1"/>
                </a:solidFill>
              </a:rPr>
              <a:t>концлагеря Бухенвальд, произошедшем 11 апреля 1945 года.</a:t>
            </a:r>
          </a:p>
          <a:p>
            <a:pPr algn="ctr"/>
            <a:endParaRPr lang="ru-RU" dirty="0">
              <a:solidFill>
                <a:srgbClr val="FFFFFF"/>
              </a:solidFill>
            </a:endParaRPr>
          </a:p>
          <a:p>
            <a:pPr algn="ctr"/>
            <a:r>
              <a:rPr lang="ru-RU" dirty="0">
                <a:solidFill>
                  <a:schemeClr val="bg1"/>
                </a:solidFill>
              </a:rPr>
              <a:t>Во многих странах в этот день проходят различные памятные мероприятия, встречи бывших узников, поминовение погибших, поклонение их памяти, возложение цветов к могилам и местам захоронения жертв фашизма.</a:t>
            </a:r>
          </a:p>
        </p:txBody>
      </p:sp>
    </p:spTree>
    <p:extLst>
      <p:ext uri="{BB962C8B-B14F-4D97-AF65-F5344CB8AC3E}">
        <p14:creationId xmlns:p14="http://schemas.microsoft.com/office/powerpoint/2010/main" val="55167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lstStyle/>
          <a:p>
            <a:r>
              <a:rPr lang="ru-RU" sz="4000" dirty="0"/>
              <a:t>Военнопленные</a:t>
            </a:r>
          </a:p>
        </p:txBody>
      </p:sp>
      <p:sp>
        <p:nvSpPr>
          <p:cNvPr id="5" name="Прямоугольник 4"/>
          <p:cNvSpPr/>
          <p:nvPr/>
        </p:nvSpPr>
        <p:spPr>
          <a:xfrm>
            <a:off x="467544" y="1052736"/>
            <a:ext cx="8280920" cy="5184576"/>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endParaRPr lang="ru-RU" sz="1200" dirty="0">
              <a:solidFill>
                <a:schemeClr val="bg1"/>
              </a:solidFill>
            </a:endParaRPr>
          </a:p>
          <a:p>
            <a:pPr algn="ctr"/>
            <a:r>
              <a:rPr lang="ru-RU" dirty="0">
                <a:solidFill>
                  <a:schemeClr val="bg1"/>
                </a:solidFill>
                <a:latin typeface="Arial Black" pitchFamily="34" charset="0"/>
              </a:rPr>
              <a:t>Князев Арсений Максимович </a:t>
            </a:r>
          </a:p>
          <a:p>
            <a:pPr algn="ctr"/>
            <a:r>
              <a:rPr lang="ru-RU" sz="1200" dirty="0">
                <a:solidFill>
                  <a:schemeClr val="bg1"/>
                </a:solidFill>
              </a:rPr>
              <a:t>Муниципальное автономное учреждение «Березовский районный краеведческий музей» БКМ-517420</a:t>
            </a:r>
          </a:p>
        </p:txBody>
      </p:sp>
      <p:sp>
        <p:nvSpPr>
          <p:cNvPr id="6" name="Равнобедренный треугольник 5">
            <a:hlinkClick r:id="rId2" action="ppaction://hlinksldjump"/>
          </p:cNvPr>
          <p:cNvSpPr/>
          <p:nvPr/>
        </p:nvSpPr>
        <p:spPr>
          <a:xfrm rot="16200000" flipV="1">
            <a:off x="7930107"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a:hlinkClick r:id="rId3" action="ppaction://hlinksldjump"/>
          </p:cNvPr>
          <p:cNvSpPr/>
          <p:nvPr/>
        </p:nvSpPr>
        <p:spPr>
          <a:xfrm rot="5400000" flipV="1">
            <a:off x="481844" y="3429000"/>
            <a:ext cx="792088" cy="432048"/>
          </a:xfrm>
          <a:prstGeom prst="triangle">
            <a:avLst/>
          </a:prstGeom>
          <a:solidFill>
            <a:schemeClr val="tx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2057"/>
          <a:stretch/>
        </p:blipFill>
        <p:spPr bwMode="auto">
          <a:xfrm>
            <a:off x="2876823" y="1253584"/>
            <a:ext cx="3390354" cy="427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39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Другая 5">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F3F3F"/>
      </a:hlink>
      <a:folHlink>
        <a:srgbClr val="234171"/>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3547</TotalTime>
  <Words>8460</Words>
  <Application>Microsoft Office PowerPoint</Application>
  <PresentationFormat>Экран (4:3)</PresentationFormat>
  <Paragraphs>1435</Paragraphs>
  <Slides>87</Slides>
  <Notes>0</Notes>
  <HiddenSlides>0</HiddenSlides>
  <MMClips>7</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87</vt:i4>
      </vt:variant>
    </vt:vector>
  </HeadingPairs>
  <TitlesOfParts>
    <vt:vector size="94" baseType="lpstr">
      <vt:lpstr>Arial</vt:lpstr>
      <vt:lpstr>Arial Black</vt:lpstr>
      <vt:lpstr>Century Gothic</vt:lpstr>
      <vt:lpstr>Courier New</vt:lpstr>
      <vt:lpstr>Open Sans</vt:lpstr>
      <vt:lpstr>Palatino Linotype</vt:lpstr>
      <vt:lpstr>Исполнительная</vt:lpstr>
      <vt:lpstr>Урок «Памяти узников фашистских концлагерей»</vt:lpstr>
      <vt:lpstr>Фабрика смерти</vt:lpstr>
      <vt:lpstr>Фабрика смерти</vt:lpstr>
      <vt:lpstr>Фабрика смерти</vt:lpstr>
      <vt:lpstr>Фабрика смерти</vt:lpstr>
      <vt:lpstr>Фабрика смерти</vt:lpstr>
      <vt:lpstr>Фабрика смерти</vt:lpstr>
      <vt:lpstr>Военнопленные</vt:lpstr>
      <vt:lpstr>Военнопленные</vt:lpstr>
      <vt:lpstr>Князев Арсений Максимович </vt:lpstr>
      <vt:lpstr>Военнопленные</vt:lpstr>
      <vt:lpstr>Сорокопуд Александр Максимович</vt:lpstr>
      <vt:lpstr>Военнопленные</vt:lpstr>
      <vt:lpstr>Зорин Александр Никитич</vt:lpstr>
      <vt:lpstr>Военнопленные</vt:lpstr>
      <vt:lpstr>Солдатов Сергей Алексеевич</vt:lpstr>
      <vt:lpstr>Военнопленные</vt:lpstr>
      <vt:lpstr>Лактиоров Тимофей Тимофеевич</vt:lpstr>
      <vt:lpstr>Военнопленные</vt:lpstr>
      <vt:lpstr>Сметанин Семен Александрович</vt:lpstr>
      <vt:lpstr>Военнопленные</vt:lpstr>
      <vt:lpstr>Баев Иван Петрович</vt:lpstr>
      <vt:lpstr>Военнопленные</vt:lpstr>
      <vt:lpstr>Матвеев Александр Иванович</vt:lpstr>
      <vt:lpstr>Военнопленные</vt:lpstr>
      <vt:lpstr>Канаков Дмитрий Афанасьевич</vt:lpstr>
      <vt:lpstr>Военнопленные</vt:lpstr>
      <vt:lpstr>Смердев Борис Александрович</vt:lpstr>
      <vt:lpstr>Военнопленные</vt:lpstr>
      <vt:lpstr>Бабурин Тимофей Степанович</vt:lpstr>
      <vt:lpstr>Военнопленные</vt:lpstr>
      <vt:lpstr>Военнопленные</vt:lpstr>
      <vt:lpstr>Военнопленные</vt:lpstr>
      <vt:lpstr>Военнопленные</vt:lpstr>
      <vt:lpstr>Военнопленные</vt:lpstr>
      <vt:lpstr>Мирное население</vt:lpstr>
      <vt:lpstr>Мирное население</vt:lpstr>
      <vt:lpstr>Кузьмич Евдокия Степановна</vt:lpstr>
      <vt:lpstr>Мирное население</vt:lpstr>
      <vt:lpstr>Никанова Мария Антоновна </vt:lpstr>
      <vt:lpstr>Мирное население</vt:lpstr>
      <vt:lpstr>Олейник Степанида Ивановна </vt:lpstr>
      <vt:lpstr>Олейник Степанида Ивановна </vt:lpstr>
      <vt:lpstr>Мирное население</vt:lpstr>
      <vt:lpstr>Мирное население</vt:lpstr>
      <vt:lpstr>Семья Павленко</vt:lpstr>
      <vt:lpstr>Семья Павленко</vt:lpstr>
      <vt:lpstr>Семья Павленко</vt:lpstr>
      <vt:lpstr>Несовершеннолетние узники</vt:lpstr>
      <vt:lpstr>Несовершеннолетние узники</vt:lpstr>
      <vt:lpstr>Емельянова Екатерина Климовна </vt:lpstr>
      <vt:lpstr>Емельянова Екатерина Климовна </vt:lpstr>
      <vt:lpstr>Несовершеннолетние узники</vt:lpstr>
      <vt:lpstr>Черногод Василий Иванович </vt:lpstr>
      <vt:lpstr>Несовершеннолетние узники</vt:lpstr>
      <vt:lpstr>Виноградова Александра Николаевна </vt:lpstr>
      <vt:lpstr>Виноградова Александра Николаевна </vt:lpstr>
      <vt:lpstr>Виноградова Александра Николаевна </vt:lpstr>
      <vt:lpstr>Несовершеннолетние узники</vt:lpstr>
      <vt:lpstr>Несовершеннолетние узники</vt:lpstr>
      <vt:lpstr>Ивасько Михаил Михайлович</vt:lpstr>
      <vt:lpstr>Несовершеннолетние узники</vt:lpstr>
      <vt:lpstr>Жук Николай Павлович</vt:lpstr>
      <vt:lpstr>Жук Николай Павлович</vt:lpstr>
      <vt:lpstr>Жук Николай Павлович</vt:lpstr>
      <vt:lpstr>Жук Николай Павлович</vt:lpstr>
      <vt:lpstr>Несовершеннолетние узники</vt:lpstr>
      <vt:lpstr>Черникова Вера Николаевна</vt:lpstr>
      <vt:lpstr>Несовершеннолетние узники</vt:lpstr>
      <vt:lpstr>Любимов Евгений Андреевич</vt:lpstr>
      <vt:lpstr>Любимов Евгений Андреевич</vt:lpstr>
      <vt:lpstr>Любимов Евгений Андреевич</vt:lpstr>
      <vt:lpstr>Любимов Евгений Андреевич</vt:lpstr>
      <vt:lpstr>Любимов Евгений Андреевич</vt:lpstr>
      <vt:lpstr>Любимов Евгений Андреевич</vt:lpstr>
      <vt:lpstr>Несовершеннолетние узники</vt:lpstr>
      <vt:lpstr>Зайцев  Алексей  Андреевич</vt:lpstr>
      <vt:lpstr>Зайцев  Алексей  Андреевич</vt:lpstr>
      <vt:lpstr>Зайцев  Алексей  Андреевич</vt:lpstr>
      <vt:lpstr>Возмездие</vt:lpstr>
      <vt:lpstr>Нюрнбергский процесс</vt:lpstr>
      <vt:lpstr>Нюрнбергский процесс</vt:lpstr>
      <vt:lpstr>Нюрнбергский процесс</vt:lpstr>
      <vt:lpstr>Память</vt:lpstr>
      <vt:lpstr>Память</vt:lpstr>
      <vt:lpstr>Память</vt:lpstr>
      <vt:lpstr>Память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апреля</dc:title>
  <dc:creator>Олеся Ращектаева</dc:creator>
  <cp:lastModifiedBy>Admin</cp:lastModifiedBy>
  <cp:revision>1405</cp:revision>
  <dcterms:created xsi:type="dcterms:W3CDTF">2022-04-06T03:11:10Z</dcterms:created>
  <dcterms:modified xsi:type="dcterms:W3CDTF">2024-12-20T04:01:39Z</dcterms:modified>
</cp:coreProperties>
</file>